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0" r:id="rId2"/>
  </p:sldIdLst>
  <p:sldSz cx="7559675" cy="10691813"/>
  <p:notesSz cx="6807200" cy="9939338"/>
  <p:defaultTextStyle>
    <a:defPPr>
      <a:defRPr lang="ja-JP"/>
    </a:defPPr>
    <a:lvl1pPr marL="0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1pPr>
    <a:lvl2pPr marL="497684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2pPr>
    <a:lvl3pPr marL="995366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3pPr>
    <a:lvl4pPr marL="1493050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4pPr>
    <a:lvl5pPr marL="1990734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5pPr>
    <a:lvl6pPr marL="2488415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6pPr>
    <a:lvl7pPr marL="2986099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7pPr>
    <a:lvl8pPr marL="3483783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8pPr>
    <a:lvl9pPr marL="3981467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05E"/>
    <a:srgbClr val="99CCFF"/>
    <a:srgbClr val="00CCFF"/>
    <a:srgbClr val="99FFCC"/>
    <a:srgbClr val="66FFFF"/>
    <a:srgbClr val="AAFFC4"/>
    <a:srgbClr val="FFFF00"/>
    <a:srgbClr val="FF3399"/>
    <a:srgbClr val="FFDBF3"/>
    <a:srgbClr val="FC8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5" autoAdjust="0"/>
    <p:restoredTop sz="94660"/>
  </p:normalViewPr>
  <p:slideViewPr>
    <p:cSldViewPr snapToGrid="0">
      <p:cViewPr>
        <p:scale>
          <a:sx n="100" d="100"/>
          <a:sy n="100" d="100"/>
        </p:scale>
        <p:origin x="852" y="-3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778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49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23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42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83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270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250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358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03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41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0152E-1829-41A3-9682-0487E2ADA12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21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6274DB6-D63A-ECA5-7065-FA231F933F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83"/>
          <a:stretch>
            <a:fillRect/>
          </a:stretch>
        </p:blipFill>
        <p:spPr>
          <a:xfrm>
            <a:off x="5777219" y="2124118"/>
            <a:ext cx="1186101" cy="872801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/>
        </p:nvSpPr>
        <p:spPr>
          <a:xfrm>
            <a:off x="145231" y="5240490"/>
            <a:ext cx="7187328" cy="2153510"/>
          </a:xfrm>
          <a:prstGeom prst="rect">
            <a:avLst/>
          </a:prstGeom>
          <a:noFill/>
        </p:spPr>
        <p:txBody>
          <a:bodyPr wrap="square" lIns="55165" rIns="0" rtlCol="0">
            <a:noAutofit/>
          </a:bodyPr>
          <a:lstStyle/>
          <a:p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＜申込方法＞受付・郵送・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FAX</a:t>
            </a: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・メール・電話</a:t>
            </a:r>
            <a:endParaRPr lang="en-US" altLang="ja-JP" sz="14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＜申込締切り＞令和８年１０月２３日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金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ja-JP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申込書をご利用ください。ホームページからもダウンロード　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できます。後日、参加可否の連絡をさせていただきます。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（チームで申し込みされた場合は代表者の方へ連絡します。）　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en-US" altLang="ja-JP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ご記入いただいた個人情報は、本教室の運営に関する目的に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のみ使用させていただきます。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en-US" altLang="ja-JP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友愛アリーナでの活動を広く知っていただくために、参加中に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撮影した写真を館内に掲示させていただくことがあります。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en-US" altLang="ja-JP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教室が中止になる場合はホームページにてお知らせいたします。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313141" y="2541672"/>
            <a:ext cx="5218373" cy="1439190"/>
          </a:xfrm>
          <a:prstGeom prst="roundRect">
            <a:avLst/>
          </a:prstGeom>
          <a:noFill/>
          <a:ln w="19050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1"/>
          <a:lstStyle/>
          <a:p>
            <a:r>
              <a:rPr lang="ja-JP" altLang="en-US" sz="18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場　所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：岐阜県福祉友愛アリーナ</a:t>
            </a:r>
            <a:endParaRPr lang="en-US" altLang="ja-JP" sz="1600" dirty="0">
              <a:solidFill>
                <a:srgbClr val="001007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8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  　</a:t>
            </a:r>
            <a:r>
              <a:rPr lang="en-US" altLang="ja-JP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体育館シューズまたは上靴が必要です</a:t>
            </a:r>
            <a:endParaRPr lang="en-US" altLang="ja-JP" sz="1600" dirty="0">
              <a:solidFill>
                <a:srgbClr val="001007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8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  </a:t>
            </a:r>
            <a:r>
              <a:rPr lang="ja-JP" altLang="en-US" sz="16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定　</a:t>
            </a:r>
            <a:r>
              <a:rPr lang="ja-JP" altLang="en-US" sz="1600" b="1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員</a:t>
            </a:r>
            <a:r>
              <a:rPr lang="ja-JP" altLang="en-US" sz="160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：９チーム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</a:t>
            </a:r>
            <a:r>
              <a:rPr lang="en-US" altLang="ja-JP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チーム</a:t>
            </a:r>
            <a:r>
              <a:rPr lang="en-US" altLang="ja-JP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名）先着順</a:t>
            </a:r>
            <a:endParaRPr lang="en-US" altLang="ja-JP" sz="1600" dirty="0">
              <a:solidFill>
                <a:srgbClr val="001007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規　則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：福祉友愛アリーナの競技規則で実施します</a:t>
            </a:r>
            <a:endParaRPr lang="en-US" altLang="ja-JP" sz="1600" dirty="0">
              <a:solidFill>
                <a:srgbClr val="001007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講　師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：一般社団法人スポーツリンク白川</a:t>
            </a:r>
          </a:p>
          <a:p>
            <a:endParaRPr lang="ja-JP" altLang="en-US" sz="1073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390615" y="152935"/>
            <a:ext cx="6706963" cy="529593"/>
          </a:xfrm>
          <a:prstGeom prst="roundRect">
            <a:avLst/>
          </a:prstGeom>
          <a:noFill/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583" tIns="27583" rIns="27583" bIns="27583" rtlCol="0" anchor="t" anchorCtr="1"/>
          <a:lstStyle/>
          <a:p>
            <a:endParaRPr lang="en-US" altLang="ja-JP" sz="2800" b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1448295" y="4032239"/>
            <a:ext cx="5378025" cy="565442"/>
          </a:xfrm>
          <a:prstGeom prst="roundRect">
            <a:avLst/>
          </a:prstGeom>
          <a:noFill/>
          <a:ln w="38100">
            <a:noFill/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lang="ja-JP" altLang="en-US" sz="1533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　　　　　　　　　　</a:t>
            </a:r>
            <a:endParaRPr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688192"/>
              </p:ext>
            </p:extLst>
          </p:nvPr>
        </p:nvGraphicFramePr>
        <p:xfrm>
          <a:off x="204583" y="7889320"/>
          <a:ext cx="7161516" cy="2575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083">
                  <a:extLst>
                    <a:ext uri="{9D8B030D-6E8A-4147-A177-3AD203B41FA5}">
                      <a16:colId xmlns:a16="http://schemas.microsoft.com/office/drawing/2014/main" val="293394568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3745748164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3087686976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517878938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1827096038"/>
                    </a:ext>
                  </a:extLst>
                </a:gridCol>
                <a:gridCol w="867733">
                  <a:extLst>
                    <a:ext uri="{9D8B030D-6E8A-4147-A177-3AD203B41FA5}">
                      <a16:colId xmlns:a16="http://schemas.microsoft.com/office/drawing/2014/main" val="1463942806"/>
                    </a:ext>
                  </a:extLst>
                </a:gridCol>
              </a:tblGrid>
              <a:tr h="292242">
                <a:tc gridSpan="6"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令和８年度　岐阜県福祉友愛アリーナ　</a:t>
                      </a:r>
                      <a:r>
                        <a:rPr kumimoji="1" lang="ja-JP" altLang="en-US" sz="1400" b="1" baseline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モルック大会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申込書　　　令和８年１０月開催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339562"/>
                  </a:ext>
                </a:extLst>
              </a:tr>
              <a:tr h="438364">
                <a:tc rowSpan="2">
                  <a:txBody>
                    <a:bodyPr/>
                    <a:lstStyle/>
                    <a:p>
                      <a:pPr marL="0" marR="0" indent="0" algn="just" defTabSz="755934" rtl="0" eaLnBrk="1" fontAlgn="auto" latinLnBrk="0" hangingPunct="1">
                        <a:lnSpc>
                          <a:spcPts val="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チーム名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marL="0" marR="0" indent="0" algn="just" defTabSz="755934" rtl="0" eaLnBrk="1" fontAlgn="auto" latinLnBrk="0" hangingPunct="1">
                        <a:lnSpc>
                          <a:spcPts val="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marL="0" marR="0" indent="0" algn="just" defTabSz="755934" rtl="0" eaLnBrk="1" fontAlgn="auto" latinLnBrk="0" hangingPunct="1">
                        <a:lnSpc>
                          <a:spcPts val="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(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　　　　　　　　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)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 </a:t>
                      </a:r>
                    </a:p>
                    <a:p>
                      <a:pPr algn="ctr"/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参加者氏名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年齢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住所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障がいの有無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562152"/>
                  </a:ext>
                </a:extLst>
              </a:tr>
              <a:tr h="573701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755934" rtl="0" eaLnBrk="1" fontAlgn="auto" latinLnBrk="0" hangingPunct="1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市･町･村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あり･ なし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414219"/>
                  </a:ext>
                </a:extLst>
              </a:tr>
              <a:tr h="599465">
                <a:tc rowSpan="2">
                  <a:txBody>
                    <a:bodyPr/>
                    <a:lstStyle/>
                    <a:p>
                      <a:pPr algn="l">
                        <a:lnSpc>
                          <a:spcPts val="500"/>
                        </a:lnSpc>
                      </a:pPr>
                      <a:r>
                        <a:rPr kumimoji="1" lang="ja-JP" altLang="en-US" sz="140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代表者氏名</a:t>
                      </a:r>
                      <a:endParaRPr kumimoji="1" lang="en-US" altLang="ja-JP" sz="140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endParaRPr kumimoji="1" lang="en-US" altLang="ja-JP" sz="140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endParaRPr kumimoji="1" lang="en-US" altLang="ja-JP" sz="140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kumimoji="1" lang="ja-JP" altLang="en-US" sz="140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連絡先</a:t>
                      </a:r>
                      <a:r>
                        <a:rPr kumimoji="1" lang="en-US" altLang="ja-JP" sz="140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(TEL/FAX</a:t>
                      </a:r>
                      <a:r>
                        <a:rPr kumimoji="1" lang="ja-JP" altLang="en-US" sz="140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）</a:t>
                      </a:r>
                      <a:endParaRPr kumimoji="1" lang="en-US" altLang="ja-JP" sz="140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ctr">
                        <a:lnSpc>
                          <a:spcPts val="1680"/>
                        </a:lnSpc>
                      </a:pP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</a:t>
                      </a: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755934" rtl="0" eaLnBrk="1" fontAlgn="auto" latinLnBrk="0" hangingPunct="1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市･町･村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あり･ なし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538286"/>
                  </a:ext>
                </a:extLst>
              </a:tr>
              <a:tr h="64036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3</a:t>
                      </a: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755934" rtl="0" eaLnBrk="1" fontAlgn="auto" latinLnBrk="0" hangingPunct="1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市･町･村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あり･ なし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6389989"/>
                  </a:ext>
                </a:extLst>
              </a:tr>
            </a:tbl>
          </a:graphicData>
        </a:graphic>
      </p:graphicFrame>
      <p:grpSp>
        <p:nvGrpSpPr>
          <p:cNvPr id="9" name="グループ化 8"/>
          <p:cNvGrpSpPr/>
          <p:nvPr/>
        </p:nvGrpSpPr>
        <p:grpSpPr>
          <a:xfrm>
            <a:off x="145231" y="7561795"/>
            <a:ext cx="7249905" cy="182320"/>
            <a:chOff x="112919" y="8055311"/>
            <a:chExt cx="7249905" cy="182320"/>
          </a:xfrm>
        </p:grpSpPr>
        <p:sp>
          <p:nvSpPr>
            <p:cNvPr id="26" name="角丸四角形 25"/>
            <p:cNvSpPr/>
            <p:nvPr/>
          </p:nvSpPr>
          <p:spPr>
            <a:xfrm>
              <a:off x="3143066" y="8055311"/>
              <a:ext cx="1202062" cy="182320"/>
            </a:xfrm>
            <a:prstGeom prst="roundRect">
              <a:avLst>
                <a:gd name="adj" fmla="val 19533"/>
              </a:avLst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r>
                <a:rPr lang="ja-JP" altLang="en-US" sz="843" dirty="0"/>
                <a:t>✂　</a:t>
              </a:r>
              <a:r>
                <a:rPr lang="ja-JP" altLang="en-US" sz="11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切り取り線</a:t>
              </a:r>
              <a:r>
                <a:rPr lang="ja-JP" altLang="en-US" sz="843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</a:t>
              </a:r>
              <a:r>
                <a:rPr lang="ja-JP" altLang="en-US" sz="843" dirty="0"/>
                <a:t> ✂</a:t>
              </a:r>
              <a:endParaRPr lang="en-US" altLang="ja-JP" sz="843" dirty="0"/>
            </a:p>
          </p:txBody>
        </p:sp>
        <p:cxnSp>
          <p:nvCxnSpPr>
            <p:cNvPr id="27" name="直線コネクタ 26"/>
            <p:cNvCxnSpPr/>
            <p:nvPr/>
          </p:nvCxnSpPr>
          <p:spPr>
            <a:xfrm flipH="1" flipV="1">
              <a:off x="112919" y="8153255"/>
              <a:ext cx="2933701" cy="1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H="1" flipV="1">
              <a:off x="4429123" y="8135597"/>
              <a:ext cx="2933701" cy="1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238125" y="256142"/>
            <a:ext cx="7094433" cy="1002567"/>
            <a:chOff x="-95250" y="639883"/>
            <a:chExt cx="7094433" cy="1002567"/>
          </a:xfrm>
        </p:grpSpPr>
        <p:sp>
          <p:nvSpPr>
            <p:cNvPr id="21" name="角丸四角形 20"/>
            <p:cNvSpPr/>
            <p:nvPr/>
          </p:nvSpPr>
          <p:spPr>
            <a:xfrm>
              <a:off x="-95250" y="639883"/>
              <a:ext cx="7094433" cy="956520"/>
            </a:xfrm>
            <a:prstGeom prst="roundRect">
              <a:avLst/>
            </a:prstGeom>
            <a:gradFill>
              <a:gsLst>
                <a:gs pos="96000">
                  <a:srgbClr val="00B050"/>
                </a:gs>
                <a:gs pos="0">
                  <a:srgbClr val="00B050"/>
                </a:gs>
                <a:gs pos="52000">
                  <a:schemeClr val="bg1"/>
                </a:gs>
              </a:gsLst>
              <a:lin ang="16200000" scaled="1"/>
            </a:gradFill>
            <a:ln w="1905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55165" bIns="0" rtlCol="0" anchor="t" anchorCtr="0">
              <a:norm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20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  令和８年度　岐阜県福祉友愛アリーナ　</a:t>
              </a:r>
              <a:r>
                <a:rPr lang="ja-JP" altLang="en-US" sz="24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モルック大会①</a:t>
              </a:r>
              <a:r>
                <a:rPr lang="ja-JP" altLang="en-US" sz="12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　　　</a:t>
              </a:r>
            </a:p>
          </p:txBody>
        </p:sp>
        <p:sp>
          <p:nvSpPr>
            <p:cNvPr id="23" name="角丸四角形 22"/>
            <p:cNvSpPr/>
            <p:nvPr/>
          </p:nvSpPr>
          <p:spPr>
            <a:xfrm>
              <a:off x="1042470" y="1211431"/>
              <a:ext cx="4989524" cy="431019"/>
            </a:xfrm>
            <a:prstGeom prst="roundRect">
              <a:avLst>
                <a:gd name="adj" fmla="val 7384"/>
              </a:avLst>
            </a:prstGeom>
            <a:noFill/>
            <a:ln w="1905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55165" bIns="0" rtlCol="0" anchor="ctr" anchorCtr="0">
              <a:noAutofit/>
            </a:bodyPr>
            <a:lstStyle/>
            <a:p>
              <a:r>
                <a:rPr lang="ja-JP" altLang="en-US" sz="20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        開催日</a:t>
              </a:r>
              <a:r>
                <a:rPr lang="en-US" altLang="ja-JP" sz="20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:</a:t>
              </a:r>
              <a:r>
                <a:rPr lang="ja-JP" altLang="en-US" sz="20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 令和８年１０</a:t>
              </a:r>
              <a:r>
                <a:rPr lang="ja-JP" altLang="en-US" sz="20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月３１日（土）</a:t>
              </a:r>
              <a:endParaRPr lang="en-US" altLang="ja-JP" sz="20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</p:grpSp>
      <p:sp>
        <p:nvSpPr>
          <p:cNvPr id="24" name="角丸四角形 23"/>
          <p:cNvSpPr/>
          <p:nvPr/>
        </p:nvSpPr>
        <p:spPr>
          <a:xfrm>
            <a:off x="313141" y="4214137"/>
            <a:ext cx="6926535" cy="8664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55934">
              <a:lnSpc>
                <a:spcPts val="18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大会は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チーム３名でおこないます。申し込みはチーム、個人どちらでも可能です。個人参加の場合は、事務局でチーム調整します。</a:t>
            </a:r>
            <a:endParaRPr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defTabSz="755934">
              <a:lnSpc>
                <a:spcPts val="18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＊白川町産の木材（ヒノキ）で作ったモルックを使用します。</a:t>
            </a:r>
            <a:endParaRPr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4661096" y="5642247"/>
            <a:ext cx="2734040" cy="1428746"/>
            <a:chOff x="4692873" y="5808397"/>
            <a:chExt cx="2734040" cy="1033807"/>
          </a:xfrm>
        </p:grpSpPr>
        <p:sp>
          <p:nvSpPr>
            <p:cNvPr id="16" name="角丸四角形 15"/>
            <p:cNvSpPr/>
            <p:nvPr/>
          </p:nvSpPr>
          <p:spPr>
            <a:xfrm>
              <a:off x="4753736" y="5808397"/>
              <a:ext cx="2673177" cy="1033807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Autofit/>
            </a:bodyPr>
            <a:lstStyle/>
            <a:p>
              <a:pPr>
                <a:lnSpc>
                  <a:spcPct val="250000"/>
                </a:lnSpc>
              </a:pPr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　岐阜県福祉友愛アリーナ</a:t>
              </a:r>
              <a:endParaRPr lang="en-US" altLang="ja-JP" sz="12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pPr algn="ctr"/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〒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502-0931</a:t>
              </a:r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岐阜市則武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1816-1</a:t>
              </a:r>
            </a:p>
            <a:p>
              <a:pPr algn="ctr"/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　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TEL</a:t>
              </a:r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：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058-233-7500</a:t>
              </a:r>
            </a:p>
            <a:p>
              <a:pPr algn="ctr"/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　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FAX</a:t>
              </a:r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：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058-233-7506</a:t>
              </a:r>
            </a:p>
            <a:p>
              <a:pPr algn="ctr"/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E-mail</a:t>
              </a:r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：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yuai-arena@gpsa.jp</a:t>
              </a:r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4692873" y="5840819"/>
              <a:ext cx="2673177" cy="15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rmAutofit/>
            </a:bodyPr>
            <a:lstStyle/>
            <a:p>
              <a:pPr algn="ctr"/>
              <a:r>
                <a:rPr lang="ja-JP" altLang="en-US" sz="14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＜お問い合わせ・申込先＞</a:t>
              </a:r>
              <a:endParaRPr kumimoji="1" lang="ja-JP" altLang="en-US" sz="1100" dirty="0"/>
            </a:p>
          </p:txBody>
        </p:sp>
      </p:grpSp>
      <p:sp>
        <p:nvSpPr>
          <p:cNvPr id="29" name="楕円 28"/>
          <p:cNvSpPr/>
          <p:nvPr/>
        </p:nvSpPr>
        <p:spPr>
          <a:xfrm>
            <a:off x="5628854" y="3156824"/>
            <a:ext cx="1766282" cy="977759"/>
          </a:xfrm>
          <a:prstGeom prst="ellipse">
            <a:avLst/>
          </a:prstGeom>
          <a:solidFill>
            <a:srgbClr val="00D05E"/>
          </a:solidFill>
          <a:ln w="28575" cmpd="dbl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1"/>
          <a:lstStyle/>
          <a:p>
            <a:r>
              <a:rPr lang="ja-JP" altLang="en-US" sz="16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どなたでも</a:t>
            </a:r>
            <a:endParaRPr lang="en-US" altLang="ja-JP" sz="1600" b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参加できます</a:t>
            </a:r>
            <a:endParaRPr lang="en-US" altLang="ja-JP" sz="1600" b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参加は無料</a:t>
            </a:r>
            <a:endParaRPr lang="ja-JP" altLang="en-US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lang="ja-JP" altLang="en-US" sz="1073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31" name="図 3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17" b="96617" l="3727" r="9518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48" y="1223816"/>
            <a:ext cx="1230041" cy="1355146"/>
          </a:xfrm>
          <a:prstGeom prst="rect">
            <a:avLst/>
          </a:prstGeom>
        </p:spPr>
      </p:pic>
      <p:sp>
        <p:nvSpPr>
          <p:cNvPr id="2" name="角丸四角形 22">
            <a:extLst>
              <a:ext uri="{FF2B5EF4-FFF2-40B4-BE49-F238E27FC236}">
                <a16:creationId xmlns:a16="http://schemas.microsoft.com/office/drawing/2014/main" id="{33CA8653-D0FB-BA59-91DE-74725C66D084}"/>
              </a:ext>
            </a:extLst>
          </p:cNvPr>
          <p:cNvSpPr/>
          <p:nvPr/>
        </p:nvSpPr>
        <p:spPr>
          <a:xfrm>
            <a:off x="2002433" y="1380298"/>
            <a:ext cx="4112618" cy="390797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55165" bIns="0" rtlCol="0" anchor="ctr" anchorCtr="0">
            <a:noAutofit/>
          </a:bodyPr>
          <a:lstStyle/>
          <a:p>
            <a:pPr>
              <a:lnSpc>
                <a:spcPct val="200000"/>
              </a:lnSpc>
            </a:pPr>
            <a:r>
              <a:rPr lang="ja-JP" altLang="en-US" sz="19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  間：１３時３０分～１５時３０分　</a:t>
            </a:r>
          </a:p>
        </p:txBody>
      </p:sp>
    </p:spTree>
    <p:extLst>
      <p:ext uri="{BB962C8B-B14F-4D97-AF65-F5344CB8AC3E}">
        <p14:creationId xmlns:p14="http://schemas.microsoft.com/office/powerpoint/2010/main" val="3892196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7195</TotalTime>
  <Words>355</Words>
  <Application>Microsoft Office PowerPoint</Application>
  <PresentationFormat>ユーザー設定</PresentationFormat>
  <Paragraphs>55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UD デジタル 教科書体 NP-R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arena</dc:creator>
  <cp:lastModifiedBy>arena05</cp:lastModifiedBy>
  <cp:revision>432</cp:revision>
  <cp:lastPrinted>2026-05-18T07:26:12Z</cp:lastPrinted>
  <dcterms:created xsi:type="dcterms:W3CDTF">2020-01-25T12:13:13Z</dcterms:created>
  <dcterms:modified xsi:type="dcterms:W3CDTF">2026-06-26T04:53:19Z</dcterms:modified>
</cp:coreProperties>
</file>