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70" r:id="rId2"/>
  </p:sldIdLst>
  <p:sldSz cx="7559675" cy="10691813"/>
  <p:notesSz cx="6807200" cy="9939338"/>
  <p:defaultTextStyle>
    <a:defPPr>
      <a:defRPr lang="ja-JP"/>
    </a:defPPr>
    <a:lvl1pPr marL="0" algn="l" defTabSz="995366" rtl="0" eaLnBrk="1" latinLnBrk="0" hangingPunct="1">
      <a:defRPr kumimoji="1" sz="1959" kern="1200">
        <a:solidFill>
          <a:schemeClr val="tx1"/>
        </a:solidFill>
        <a:latin typeface="+mn-lt"/>
        <a:ea typeface="+mn-ea"/>
        <a:cs typeface="+mn-cs"/>
      </a:defRPr>
    </a:lvl1pPr>
    <a:lvl2pPr marL="497684" algn="l" defTabSz="995366" rtl="0" eaLnBrk="1" latinLnBrk="0" hangingPunct="1">
      <a:defRPr kumimoji="1" sz="1959" kern="1200">
        <a:solidFill>
          <a:schemeClr val="tx1"/>
        </a:solidFill>
        <a:latin typeface="+mn-lt"/>
        <a:ea typeface="+mn-ea"/>
        <a:cs typeface="+mn-cs"/>
      </a:defRPr>
    </a:lvl2pPr>
    <a:lvl3pPr marL="995366" algn="l" defTabSz="995366" rtl="0" eaLnBrk="1" latinLnBrk="0" hangingPunct="1">
      <a:defRPr kumimoji="1" sz="1959" kern="1200">
        <a:solidFill>
          <a:schemeClr val="tx1"/>
        </a:solidFill>
        <a:latin typeface="+mn-lt"/>
        <a:ea typeface="+mn-ea"/>
        <a:cs typeface="+mn-cs"/>
      </a:defRPr>
    </a:lvl3pPr>
    <a:lvl4pPr marL="1493050" algn="l" defTabSz="995366" rtl="0" eaLnBrk="1" latinLnBrk="0" hangingPunct="1">
      <a:defRPr kumimoji="1" sz="1959" kern="1200">
        <a:solidFill>
          <a:schemeClr val="tx1"/>
        </a:solidFill>
        <a:latin typeface="+mn-lt"/>
        <a:ea typeface="+mn-ea"/>
        <a:cs typeface="+mn-cs"/>
      </a:defRPr>
    </a:lvl4pPr>
    <a:lvl5pPr marL="1990734" algn="l" defTabSz="995366" rtl="0" eaLnBrk="1" latinLnBrk="0" hangingPunct="1">
      <a:defRPr kumimoji="1" sz="1959" kern="1200">
        <a:solidFill>
          <a:schemeClr val="tx1"/>
        </a:solidFill>
        <a:latin typeface="+mn-lt"/>
        <a:ea typeface="+mn-ea"/>
        <a:cs typeface="+mn-cs"/>
      </a:defRPr>
    </a:lvl5pPr>
    <a:lvl6pPr marL="2488415" algn="l" defTabSz="995366" rtl="0" eaLnBrk="1" latinLnBrk="0" hangingPunct="1">
      <a:defRPr kumimoji="1" sz="1959" kern="1200">
        <a:solidFill>
          <a:schemeClr val="tx1"/>
        </a:solidFill>
        <a:latin typeface="+mn-lt"/>
        <a:ea typeface="+mn-ea"/>
        <a:cs typeface="+mn-cs"/>
      </a:defRPr>
    </a:lvl6pPr>
    <a:lvl7pPr marL="2986099" algn="l" defTabSz="995366" rtl="0" eaLnBrk="1" latinLnBrk="0" hangingPunct="1">
      <a:defRPr kumimoji="1" sz="1959" kern="1200">
        <a:solidFill>
          <a:schemeClr val="tx1"/>
        </a:solidFill>
        <a:latin typeface="+mn-lt"/>
        <a:ea typeface="+mn-ea"/>
        <a:cs typeface="+mn-cs"/>
      </a:defRPr>
    </a:lvl7pPr>
    <a:lvl8pPr marL="3483783" algn="l" defTabSz="995366" rtl="0" eaLnBrk="1" latinLnBrk="0" hangingPunct="1">
      <a:defRPr kumimoji="1" sz="1959" kern="1200">
        <a:solidFill>
          <a:schemeClr val="tx1"/>
        </a:solidFill>
        <a:latin typeface="+mn-lt"/>
        <a:ea typeface="+mn-ea"/>
        <a:cs typeface="+mn-cs"/>
      </a:defRPr>
    </a:lvl8pPr>
    <a:lvl9pPr marL="3981467" algn="l" defTabSz="995366" rtl="0" eaLnBrk="1" latinLnBrk="0" hangingPunct="1">
      <a:defRPr kumimoji="1" sz="1959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D05E"/>
    <a:srgbClr val="99CCFF"/>
    <a:srgbClr val="00CCFF"/>
    <a:srgbClr val="99FFCC"/>
    <a:srgbClr val="66FFFF"/>
    <a:srgbClr val="AAFFC4"/>
    <a:srgbClr val="FFFF00"/>
    <a:srgbClr val="FF3399"/>
    <a:srgbClr val="FFDBF3"/>
    <a:srgbClr val="FC80F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485" autoAdjust="0"/>
    <p:restoredTop sz="94660"/>
  </p:normalViewPr>
  <p:slideViewPr>
    <p:cSldViewPr snapToGrid="0">
      <p:cViewPr varScale="1">
        <p:scale>
          <a:sx n="44" d="100"/>
          <a:sy n="44" d="100"/>
        </p:scale>
        <p:origin x="219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6976" y="1749795"/>
            <a:ext cx="6425724" cy="3722335"/>
          </a:xfrm>
        </p:spPr>
        <p:txBody>
          <a:bodyPr anchor="b"/>
          <a:lstStyle>
            <a:lvl1pPr algn="ctr">
              <a:defRPr sz="496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</p:spPr>
        <p:txBody>
          <a:bodyPr/>
          <a:lstStyle>
            <a:lvl1pPr marL="0" indent="0" algn="ctr">
              <a:buNone/>
              <a:defRPr sz="1984"/>
            </a:lvl1pPr>
            <a:lvl2pPr marL="377967" indent="0" algn="ctr">
              <a:buNone/>
              <a:defRPr sz="1653"/>
            </a:lvl2pPr>
            <a:lvl3pPr marL="755934" indent="0" algn="ctr">
              <a:buNone/>
              <a:defRPr sz="1488"/>
            </a:lvl3pPr>
            <a:lvl4pPr marL="1133902" indent="0" algn="ctr">
              <a:buNone/>
              <a:defRPr sz="1323"/>
            </a:lvl4pPr>
            <a:lvl5pPr marL="1511869" indent="0" algn="ctr">
              <a:buNone/>
              <a:defRPr sz="1323"/>
            </a:lvl5pPr>
            <a:lvl6pPr marL="1889836" indent="0" algn="ctr">
              <a:buNone/>
              <a:defRPr sz="1323"/>
            </a:lvl6pPr>
            <a:lvl7pPr marL="2267803" indent="0" algn="ctr">
              <a:buNone/>
              <a:defRPr sz="1323"/>
            </a:lvl7pPr>
            <a:lvl8pPr marL="2645771" indent="0" algn="ctr">
              <a:buNone/>
              <a:defRPr sz="1323"/>
            </a:lvl8pPr>
            <a:lvl9pPr marL="3023738" indent="0" algn="ctr">
              <a:buNone/>
              <a:defRPr sz="1323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50152E-1829-41A3-9682-0487E2ADA12F}" type="datetimeFigureOut">
              <a:rPr kumimoji="1" lang="ja-JP" altLang="en-US" smtClean="0"/>
              <a:t>2026/5/18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468044-3E4D-4336-A433-205CC51AB13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657780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50152E-1829-41A3-9682-0487E2ADA12F}" type="datetimeFigureOut">
              <a:rPr kumimoji="1" lang="ja-JP" altLang="en-US" smtClean="0"/>
              <a:t>2026/5/18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468044-3E4D-4336-A433-205CC51AB13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264902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09893" y="569240"/>
            <a:ext cx="1630055" cy="906081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728" y="569240"/>
            <a:ext cx="4795669" cy="906081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50152E-1829-41A3-9682-0487E2ADA12F}" type="datetimeFigureOut">
              <a:rPr kumimoji="1" lang="ja-JP" altLang="en-US" smtClean="0"/>
              <a:t>2026/5/18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468044-3E4D-4336-A433-205CC51AB13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772369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50152E-1829-41A3-9682-0487E2ADA12F}" type="datetimeFigureOut">
              <a:rPr kumimoji="1" lang="ja-JP" altLang="en-US" smtClean="0"/>
              <a:t>2026/5/18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468044-3E4D-4336-A433-205CC51AB13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234250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791" y="2665532"/>
            <a:ext cx="6520220" cy="4447496"/>
          </a:xfrm>
        </p:spPr>
        <p:txBody>
          <a:bodyPr anchor="b"/>
          <a:lstStyle>
            <a:lvl1pPr>
              <a:defRPr sz="496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5791" y="7155103"/>
            <a:ext cx="6520220" cy="2338833"/>
          </a:xfrm>
        </p:spPr>
        <p:txBody>
          <a:bodyPr/>
          <a:lstStyle>
            <a:lvl1pPr marL="0" indent="0">
              <a:buNone/>
              <a:defRPr sz="1984">
                <a:solidFill>
                  <a:schemeClr val="tx1"/>
                </a:solidFill>
              </a:defRPr>
            </a:lvl1pPr>
            <a:lvl2pPr marL="377967" indent="0">
              <a:buNone/>
              <a:defRPr sz="1653">
                <a:solidFill>
                  <a:schemeClr val="tx1">
                    <a:tint val="75000"/>
                  </a:schemeClr>
                </a:solidFill>
              </a:defRPr>
            </a:lvl2pPr>
            <a:lvl3pPr marL="755934" indent="0">
              <a:buNone/>
              <a:defRPr sz="1488">
                <a:solidFill>
                  <a:schemeClr val="tx1">
                    <a:tint val="75000"/>
                  </a:schemeClr>
                </a:solidFill>
              </a:defRPr>
            </a:lvl3pPr>
            <a:lvl4pPr marL="1133902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4pPr>
            <a:lvl5pPr marL="1511869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5pPr>
            <a:lvl6pPr marL="1889836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6pPr>
            <a:lvl7pPr marL="2267803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7pPr>
            <a:lvl8pPr marL="2645771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8pPr>
            <a:lvl9pPr marL="3023738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50152E-1829-41A3-9682-0487E2ADA12F}" type="datetimeFigureOut">
              <a:rPr kumimoji="1" lang="ja-JP" altLang="en-US" smtClean="0"/>
              <a:t>2026/5/18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468044-3E4D-4336-A433-205CC51AB13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1455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9728" y="2846200"/>
            <a:ext cx="3212862" cy="678385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27085" y="2846200"/>
            <a:ext cx="3212862" cy="6783857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50152E-1829-41A3-9682-0487E2ADA12F}" type="datetimeFigureOut">
              <a:rPr kumimoji="1" lang="ja-JP" altLang="en-US" smtClean="0"/>
              <a:t>2026/5/18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468044-3E4D-4336-A433-205CC51AB13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148374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569242"/>
            <a:ext cx="6520220" cy="2066590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0713" y="2620980"/>
            <a:ext cx="3198096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13" y="3905482"/>
            <a:ext cx="3198096" cy="574437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27086" y="2620980"/>
            <a:ext cx="3213847" cy="1284502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27086" y="3905482"/>
            <a:ext cx="3213847" cy="5744375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50152E-1829-41A3-9682-0487E2ADA12F}" type="datetimeFigureOut">
              <a:rPr kumimoji="1" lang="ja-JP" altLang="en-US" smtClean="0"/>
              <a:t>2026/5/18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468044-3E4D-4336-A433-205CC51AB13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027079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50152E-1829-41A3-9682-0487E2ADA12F}" type="datetimeFigureOut">
              <a:rPr kumimoji="1" lang="ja-JP" altLang="en-US" smtClean="0"/>
              <a:t>2026/5/18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468044-3E4D-4336-A433-205CC51AB13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125021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50152E-1829-41A3-9682-0487E2ADA12F}" type="datetimeFigureOut">
              <a:rPr kumimoji="1" lang="ja-JP" altLang="en-US" smtClean="0"/>
              <a:t>2026/5/18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468044-3E4D-4336-A433-205CC51AB13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435875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3847" y="1539425"/>
            <a:ext cx="3827085" cy="7598117"/>
          </a:xfrm>
        </p:spPr>
        <p:txBody>
          <a:bodyPr/>
          <a:lstStyle>
            <a:lvl1pPr>
              <a:defRPr sz="2645"/>
            </a:lvl1pPr>
            <a:lvl2pPr>
              <a:defRPr sz="2315"/>
            </a:lvl2pPr>
            <a:lvl3pPr>
              <a:defRPr sz="1984"/>
            </a:lvl3pPr>
            <a:lvl4pPr>
              <a:defRPr sz="1653"/>
            </a:lvl4pPr>
            <a:lvl5pPr>
              <a:defRPr sz="1653"/>
            </a:lvl5pPr>
            <a:lvl6pPr>
              <a:defRPr sz="1653"/>
            </a:lvl6pPr>
            <a:lvl7pPr>
              <a:defRPr sz="1653"/>
            </a:lvl7pPr>
            <a:lvl8pPr>
              <a:defRPr sz="1653"/>
            </a:lvl8pPr>
            <a:lvl9pPr>
              <a:defRPr sz="1653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50152E-1829-41A3-9682-0487E2ADA12F}" type="datetimeFigureOut">
              <a:rPr kumimoji="1" lang="ja-JP" altLang="en-US" smtClean="0"/>
              <a:t>2026/5/18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468044-3E4D-4336-A433-205CC51AB13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600350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13847" y="1539425"/>
            <a:ext cx="3827085" cy="7598117"/>
          </a:xfrm>
        </p:spPr>
        <p:txBody>
          <a:bodyPr anchor="t"/>
          <a:lstStyle>
            <a:lvl1pPr marL="0" indent="0">
              <a:buNone/>
              <a:defRPr sz="2645"/>
            </a:lvl1pPr>
            <a:lvl2pPr marL="377967" indent="0">
              <a:buNone/>
              <a:defRPr sz="2315"/>
            </a:lvl2pPr>
            <a:lvl3pPr marL="755934" indent="0">
              <a:buNone/>
              <a:defRPr sz="1984"/>
            </a:lvl3pPr>
            <a:lvl4pPr marL="1133902" indent="0">
              <a:buNone/>
              <a:defRPr sz="1653"/>
            </a:lvl4pPr>
            <a:lvl5pPr marL="1511869" indent="0">
              <a:buNone/>
              <a:defRPr sz="1653"/>
            </a:lvl5pPr>
            <a:lvl6pPr marL="1889836" indent="0">
              <a:buNone/>
              <a:defRPr sz="1653"/>
            </a:lvl6pPr>
            <a:lvl7pPr marL="2267803" indent="0">
              <a:buNone/>
              <a:defRPr sz="1653"/>
            </a:lvl7pPr>
            <a:lvl8pPr marL="2645771" indent="0">
              <a:buNone/>
              <a:defRPr sz="1653"/>
            </a:lvl8pPr>
            <a:lvl9pPr marL="3023738" indent="0">
              <a:buNone/>
              <a:defRPr sz="1653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50152E-1829-41A3-9682-0487E2ADA12F}" type="datetimeFigureOut">
              <a:rPr kumimoji="1" lang="ja-JP" altLang="en-US" smtClean="0"/>
              <a:t>2026/5/18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468044-3E4D-4336-A433-205CC51AB13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964132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728" y="2846200"/>
            <a:ext cx="6520220" cy="67838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50152E-1829-41A3-9682-0487E2ADA12F}" type="datetimeFigureOut">
              <a:rPr kumimoji="1" lang="ja-JP" altLang="en-US" smtClean="0"/>
              <a:t>2026/5/18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468044-3E4D-4336-A433-205CC51AB13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592160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l" defTabSz="755934" rtl="0" eaLnBrk="1" latinLnBrk="0" hangingPunct="1">
        <a:lnSpc>
          <a:spcPct val="90000"/>
        </a:lnSpc>
        <a:spcBef>
          <a:spcPct val="0"/>
        </a:spcBef>
        <a:buNone/>
        <a:defRPr kumimoji="1"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l" defTabSz="755934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kumimoji="1"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kumimoji="1"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図 3">
            <a:extLst>
              <a:ext uri="{FF2B5EF4-FFF2-40B4-BE49-F238E27FC236}">
                <a16:creationId xmlns:a16="http://schemas.microsoft.com/office/drawing/2014/main" id="{76274DB6-D63A-ECA5-7065-FA231F933F25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9583"/>
          <a:stretch>
            <a:fillRect/>
          </a:stretch>
        </p:blipFill>
        <p:spPr>
          <a:xfrm>
            <a:off x="5777219" y="2124118"/>
            <a:ext cx="1186101" cy="872801"/>
          </a:xfrm>
          <a:prstGeom prst="rect">
            <a:avLst/>
          </a:prstGeom>
        </p:spPr>
      </p:pic>
      <p:sp>
        <p:nvSpPr>
          <p:cNvPr id="22" name="テキスト ボックス 21"/>
          <p:cNvSpPr txBox="1"/>
          <p:nvPr/>
        </p:nvSpPr>
        <p:spPr>
          <a:xfrm>
            <a:off x="145231" y="5240490"/>
            <a:ext cx="7187328" cy="2153510"/>
          </a:xfrm>
          <a:prstGeom prst="rect">
            <a:avLst/>
          </a:prstGeom>
          <a:noFill/>
        </p:spPr>
        <p:txBody>
          <a:bodyPr wrap="square" lIns="55165" rIns="0" rtlCol="0">
            <a:noAutofit/>
          </a:bodyPr>
          <a:lstStyle/>
          <a:p>
            <a:r>
              <a:rPr lang="ja-JP" altLang="en-US" sz="1400" b="1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＜申込方法＞受付・郵送・</a:t>
            </a:r>
            <a:r>
              <a:rPr lang="en-US" altLang="ja-JP" sz="1400" b="1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FAX</a:t>
            </a:r>
            <a:r>
              <a:rPr lang="ja-JP" altLang="en-US" sz="1400" b="1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・メール・電話</a:t>
            </a:r>
            <a:endParaRPr lang="en-US" altLang="ja-JP" sz="1400" b="1" dirty="0"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  <a:p>
            <a:pPr>
              <a:lnSpc>
                <a:spcPct val="150000"/>
              </a:lnSpc>
            </a:pPr>
            <a:r>
              <a:rPr lang="ja-JP" altLang="en-US" sz="1400" b="1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＜申込締切り＞令和８年１０月２３日</a:t>
            </a:r>
            <a:r>
              <a:rPr lang="en-US" altLang="ja-JP" sz="1400" b="1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(</a:t>
            </a:r>
            <a:r>
              <a:rPr lang="ja-JP" altLang="en-US" sz="1400" b="1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金</a:t>
            </a:r>
            <a:r>
              <a:rPr lang="en-US" altLang="ja-JP" sz="1400" b="1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)</a:t>
            </a:r>
          </a:p>
          <a:p>
            <a:pPr>
              <a:lnSpc>
                <a:spcPct val="150000"/>
              </a:lnSpc>
            </a:pPr>
            <a:r>
              <a:rPr lang="en-US" altLang="ja-JP" sz="12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※</a:t>
            </a:r>
            <a:r>
              <a:rPr lang="ja-JP" altLang="en-US" sz="12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申込書をご利用ください。ホームページからもダウンロード　</a:t>
            </a:r>
            <a:endParaRPr lang="en-US" altLang="ja-JP" sz="1200" dirty="0"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  <a:p>
            <a:r>
              <a:rPr lang="ja-JP" altLang="en-US" sz="12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　できます。後日、参加可否の連絡をさせていただきます。</a:t>
            </a:r>
            <a:endParaRPr lang="en-US" altLang="ja-JP" sz="1200" dirty="0"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  <a:p>
            <a:r>
              <a:rPr lang="ja-JP" altLang="en-US" sz="12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　（チームで申し込みされた場合は代表者の方へ連絡します。）　</a:t>
            </a:r>
            <a:endParaRPr lang="en-US" altLang="ja-JP" sz="1200" dirty="0"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  <a:p>
            <a:r>
              <a:rPr lang="en-US" altLang="ja-JP" sz="12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※</a:t>
            </a:r>
            <a:r>
              <a:rPr lang="ja-JP" altLang="en-US" sz="12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ご記入いただいた個人情報は、本教室の運営に関する目的に</a:t>
            </a:r>
            <a:endParaRPr lang="en-US" altLang="ja-JP" sz="1200" dirty="0"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  <a:p>
            <a:r>
              <a:rPr lang="ja-JP" altLang="en-US" sz="12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　のみ使用させていただきます。</a:t>
            </a:r>
            <a:endParaRPr lang="en-US" altLang="ja-JP" sz="1200" dirty="0"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  <a:p>
            <a:r>
              <a:rPr lang="en-US" altLang="ja-JP" sz="12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※</a:t>
            </a:r>
            <a:r>
              <a:rPr lang="ja-JP" altLang="en-US" sz="12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友愛アリーナでの活動を広く知っていただくために、参加中に</a:t>
            </a:r>
            <a:endParaRPr lang="en-US" altLang="ja-JP" sz="1200" dirty="0"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  <a:p>
            <a:r>
              <a:rPr lang="ja-JP" altLang="en-US" sz="12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　撮影した写真を館内に掲示させていただくことがあります。</a:t>
            </a:r>
            <a:endParaRPr lang="en-US" altLang="ja-JP" sz="1200" dirty="0"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  <a:p>
            <a:r>
              <a:rPr lang="en-US" altLang="ja-JP" sz="12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※</a:t>
            </a:r>
            <a:r>
              <a:rPr lang="ja-JP" altLang="en-US" sz="1200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教室が中止になる場合はホームページにてお知らせいたします。</a:t>
            </a:r>
          </a:p>
        </p:txBody>
      </p:sp>
      <p:sp>
        <p:nvSpPr>
          <p:cNvPr id="11" name="角丸四角形 10"/>
          <p:cNvSpPr/>
          <p:nvPr/>
        </p:nvSpPr>
        <p:spPr>
          <a:xfrm>
            <a:off x="313141" y="2541672"/>
            <a:ext cx="5218373" cy="1439190"/>
          </a:xfrm>
          <a:prstGeom prst="roundRect">
            <a:avLst/>
          </a:prstGeom>
          <a:noFill/>
          <a:ln w="19050">
            <a:solidFill>
              <a:srgbClr val="00B050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 anchorCtr="1"/>
          <a:lstStyle/>
          <a:p>
            <a:r>
              <a:rPr lang="ja-JP" altLang="en-US" sz="1800" b="1" dirty="0">
                <a:solidFill>
                  <a:srgbClr val="001007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　</a:t>
            </a:r>
            <a:r>
              <a:rPr lang="ja-JP" altLang="en-US" sz="1600" b="1" dirty="0">
                <a:solidFill>
                  <a:srgbClr val="001007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場　所</a:t>
            </a:r>
            <a:r>
              <a:rPr lang="ja-JP" altLang="en-US" sz="1600" dirty="0">
                <a:solidFill>
                  <a:srgbClr val="001007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：岐阜県福祉友愛アリーナ</a:t>
            </a:r>
            <a:endParaRPr lang="en-US" altLang="ja-JP" sz="1600" dirty="0">
              <a:solidFill>
                <a:srgbClr val="001007"/>
              </a:solidFill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  <a:p>
            <a:r>
              <a:rPr lang="ja-JP" altLang="en-US" sz="1800" dirty="0">
                <a:solidFill>
                  <a:srgbClr val="001007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　　　  　</a:t>
            </a:r>
            <a:r>
              <a:rPr lang="en-US" altLang="ja-JP" sz="1600" dirty="0">
                <a:solidFill>
                  <a:srgbClr val="001007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※</a:t>
            </a:r>
            <a:r>
              <a:rPr lang="ja-JP" altLang="en-US" sz="1600" dirty="0">
                <a:solidFill>
                  <a:srgbClr val="001007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体育館シューズまたは上靴が必要です</a:t>
            </a:r>
            <a:endParaRPr lang="en-US" altLang="ja-JP" sz="1600" dirty="0">
              <a:solidFill>
                <a:srgbClr val="001007"/>
              </a:solidFill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  <a:p>
            <a:r>
              <a:rPr lang="ja-JP" altLang="en-US" sz="1800" dirty="0">
                <a:solidFill>
                  <a:srgbClr val="001007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   </a:t>
            </a:r>
            <a:r>
              <a:rPr lang="ja-JP" altLang="en-US" sz="1600" b="1" dirty="0">
                <a:solidFill>
                  <a:srgbClr val="001007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定　員</a:t>
            </a:r>
            <a:r>
              <a:rPr lang="ja-JP" altLang="en-US" sz="1600" dirty="0">
                <a:solidFill>
                  <a:srgbClr val="001007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：午前</a:t>
            </a:r>
            <a:r>
              <a:rPr lang="en-US" altLang="ja-JP" sz="1600" dirty="0">
                <a:solidFill>
                  <a:srgbClr val="001007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､</a:t>
            </a:r>
            <a:r>
              <a:rPr lang="ja-JP" altLang="en-US" sz="1600" dirty="0">
                <a:solidFill>
                  <a:srgbClr val="001007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午後各９チーム（</a:t>
            </a:r>
            <a:r>
              <a:rPr lang="en-US" altLang="ja-JP" sz="1600" dirty="0">
                <a:solidFill>
                  <a:srgbClr val="001007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1</a:t>
            </a:r>
            <a:r>
              <a:rPr lang="ja-JP" altLang="en-US" sz="1600" dirty="0">
                <a:solidFill>
                  <a:srgbClr val="001007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チーム</a:t>
            </a:r>
            <a:r>
              <a:rPr lang="en-US" altLang="ja-JP" sz="1600" dirty="0">
                <a:solidFill>
                  <a:srgbClr val="001007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3</a:t>
            </a:r>
            <a:r>
              <a:rPr lang="ja-JP" altLang="en-US" sz="1600" dirty="0">
                <a:solidFill>
                  <a:srgbClr val="001007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名）先着順</a:t>
            </a:r>
            <a:endParaRPr lang="en-US" altLang="ja-JP" sz="1600" dirty="0">
              <a:solidFill>
                <a:srgbClr val="001007"/>
              </a:solidFill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  <a:p>
            <a:r>
              <a:rPr lang="ja-JP" altLang="en-US" sz="1600" dirty="0">
                <a:solidFill>
                  <a:srgbClr val="001007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　</a:t>
            </a:r>
            <a:r>
              <a:rPr lang="ja-JP" altLang="en-US" sz="1600" b="1" dirty="0">
                <a:solidFill>
                  <a:srgbClr val="001007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規　則</a:t>
            </a:r>
            <a:r>
              <a:rPr lang="ja-JP" altLang="en-US" sz="1600" dirty="0">
                <a:solidFill>
                  <a:srgbClr val="001007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：福祉友愛アリーナの競技規則で実施します</a:t>
            </a:r>
            <a:endParaRPr lang="en-US" altLang="ja-JP" sz="1600" dirty="0">
              <a:solidFill>
                <a:srgbClr val="001007"/>
              </a:solidFill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  <a:p>
            <a:r>
              <a:rPr lang="ja-JP" altLang="en-US" sz="1600" dirty="0">
                <a:solidFill>
                  <a:srgbClr val="001007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　</a:t>
            </a:r>
            <a:r>
              <a:rPr lang="ja-JP" altLang="en-US" sz="1600" b="1" dirty="0">
                <a:solidFill>
                  <a:srgbClr val="001007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講　師</a:t>
            </a:r>
            <a:r>
              <a:rPr lang="ja-JP" altLang="en-US" sz="1600" dirty="0">
                <a:solidFill>
                  <a:srgbClr val="001007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：一般社団法人スポーツリンク白川</a:t>
            </a:r>
          </a:p>
          <a:p>
            <a:endParaRPr lang="ja-JP" altLang="en-US" sz="1073" b="1" dirty="0">
              <a:solidFill>
                <a:schemeClr val="tx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sp>
        <p:nvSpPr>
          <p:cNvPr id="20" name="角丸四角形 19"/>
          <p:cNvSpPr/>
          <p:nvPr/>
        </p:nvSpPr>
        <p:spPr>
          <a:xfrm>
            <a:off x="390615" y="152935"/>
            <a:ext cx="6706963" cy="529593"/>
          </a:xfrm>
          <a:prstGeom prst="roundRect">
            <a:avLst/>
          </a:prstGeom>
          <a:noFill/>
          <a:ln w="19050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27583" tIns="27583" rIns="27583" bIns="27583" rtlCol="0" anchor="t" anchorCtr="1"/>
          <a:lstStyle/>
          <a:p>
            <a:endParaRPr lang="en-US" altLang="ja-JP" sz="2800" b="1" dirty="0">
              <a:solidFill>
                <a:schemeClr val="tx1"/>
              </a:solidFill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</p:txBody>
      </p:sp>
      <p:sp>
        <p:nvSpPr>
          <p:cNvPr id="19" name="角丸四角形 18"/>
          <p:cNvSpPr/>
          <p:nvPr/>
        </p:nvSpPr>
        <p:spPr>
          <a:xfrm>
            <a:off x="1448295" y="4032239"/>
            <a:ext cx="5378025" cy="565442"/>
          </a:xfrm>
          <a:prstGeom prst="roundRect">
            <a:avLst/>
          </a:prstGeom>
          <a:noFill/>
          <a:ln w="38100">
            <a:noFill/>
            <a:prstDash val="sysDot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lnSpc>
                <a:spcPts val="1600"/>
              </a:lnSpc>
            </a:pPr>
            <a:r>
              <a:rPr lang="ja-JP" altLang="en-US" sz="1533" dirty="0"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　　　　　　　　　　　　　</a:t>
            </a:r>
            <a:endParaRPr lang="en-US" altLang="ja-JP" sz="1400" dirty="0">
              <a:solidFill>
                <a:schemeClr val="tx1"/>
              </a:solidFill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</p:txBody>
      </p:sp>
      <p:graphicFrame>
        <p:nvGraphicFramePr>
          <p:cNvPr id="25" name="表 2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68688192"/>
              </p:ext>
            </p:extLst>
          </p:nvPr>
        </p:nvGraphicFramePr>
        <p:xfrm>
          <a:off x="204583" y="7889320"/>
          <a:ext cx="7161516" cy="257553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36083">
                  <a:extLst>
                    <a:ext uri="{9D8B030D-6E8A-4147-A177-3AD203B41FA5}">
                      <a16:colId xmlns:a16="http://schemas.microsoft.com/office/drawing/2014/main" val="2933945683"/>
                    </a:ext>
                  </a:extLst>
                </a:gridCol>
                <a:gridCol w="390525">
                  <a:extLst>
                    <a:ext uri="{9D8B030D-6E8A-4147-A177-3AD203B41FA5}">
                      <a16:colId xmlns:a16="http://schemas.microsoft.com/office/drawing/2014/main" val="3745748164"/>
                    </a:ext>
                  </a:extLst>
                </a:gridCol>
                <a:gridCol w="2257425">
                  <a:extLst>
                    <a:ext uri="{9D8B030D-6E8A-4147-A177-3AD203B41FA5}">
                      <a16:colId xmlns:a16="http://schemas.microsoft.com/office/drawing/2014/main" val="3087686976"/>
                    </a:ext>
                  </a:extLst>
                </a:gridCol>
                <a:gridCol w="552450">
                  <a:extLst>
                    <a:ext uri="{9D8B030D-6E8A-4147-A177-3AD203B41FA5}">
                      <a16:colId xmlns:a16="http://schemas.microsoft.com/office/drawing/2014/main" val="517878938"/>
                    </a:ext>
                  </a:extLst>
                </a:gridCol>
                <a:gridCol w="1257300">
                  <a:extLst>
                    <a:ext uri="{9D8B030D-6E8A-4147-A177-3AD203B41FA5}">
                      <a16:colId xmlns:a16="http://schemas.microsoft.com/office/drawing/2014/main" val="1827096038"/>
                    </a:ext>
                  </a:extLst>
                </a:gridCol>
                <a:gridCol w="867733">
                  <a:extLst>
                    <a:ext uri="{9D8B030D-6E8A-4147-A177-3AD203B41FA5}">
                      <a16:colId xmlns:a16="http://schemas.microsoft.com/office/drawing/2014/main" val="1463942806"/>
                    </a:ext>
                  </a:extLst>
                </a:gridCol>
              </a:tblGrid>
              <a:tr h="292242">
                <a:tc gridSpan="6">
                  <a:txBody>
                    <a:bodyPr/>
                    <a:lstStyle/>
                    <a:p>
                      <a:pPr marL="0" marR="0" indent="0" algn="l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1" dirty="0">
                          <a:solidFill>
                            <a:schemeClr val="tx1"/>
                          </a:solidFill>
                          <a:latin typeface="UD デジタル 教科書体 NP-R" panose="02020400000000000000" pitchFamily="18" charset="-128"/>
                          <a:ea typeface="UD デジタル 教科書体 NP-R" panose="02020400000000000000" pitchFamily="18" charset="-128"/>
                        </a:rPr>
                        <a:t>令和８年度　岐阜県福祉友愛アリーナ　</a:t>
                      </a:r>
                      <a:r>
                        <a:rPr kumimoji="1" lang="ja-JP" altLang="en-US" sz="1400" b="1" baseline="0" dirty="0">
                          <a:solidFill>
                            <a:schemeClr val="tx1"/>
                          </a:solidFill>
                          <a:latin typeface="UD デジタル 教科書体 NP-R" panose="02020400000000000000" pitchFamily="18" charset="-128"/>
                          <a:ea typeface="UD デジタル 教科書体 NP-R" panose="02020400000000000000" pitchFamily="18" charset="-128"/>
                        </a:rPr>
                        <a:t>モルック大会</a:t>
                      </a:r>
                      <a:r>
                        <a:rPr kumimoji="1" lang="ja-JP" altLang="en-US" sz="1400" b="1" dirty="0">
                          <a:solidFill>
                            <a:schemeClr val="tx1"/>
                          </a:solidFill>
                          <a:latin typeface="UD デジタル 教科書体 NP-R" panose="02020400000000000000" pitchFamily="18" charset="-128"/>
                          <a:ea typeface="UD デジタル 教科書体 NP-R" panose="02020400000000000000" pitchFamily="18" charset="-128"/>
                        </a:rPr>
                        <a:t>申込書　　　令和８年１０月開催</a:t>
                      </a:r>
                      <a:endParaRPr kumimoji="1" lang="en-US" altLang="ja-JP" sz="1400" b="1" dirty="0">
                        <a:solidFill>
                          <a:schemeClr val="tx1"/>
                        </a:solidFill>
                        <a:latin typeface="UD デジタル 教科書体 NP-R" panose="02020400000000000000" pitchFamily="18" charset="-128"/>
                        <a:ea typeface="UD デジタル 教科書体 NP-R" panose="02020400000000000000" pitchFamily="18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62339562"/>
                  </a:ext>
                </a:extLst>
              </a:tr>
              <a:tr h="438364">
                <a:tc rowSpan="2">
                  <a:txBody>
                    <a:bodyPr/>
                    <a:lstStyle/>
                    <a:p>
                      <a:pPr marL="0" marR="0" indent="0" algn="just" defTabSz="755934" rtl="0" eaLnBrk="1" fontAlgn="auto" latinLnBrk="0" hangingPunct="1">
                        <a:lnSpc>
                          <a:spcPts val="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0" dirty="0">
                          <a:solidFill>
                            <a:schemeClr val="tx1"/>
                          </a:solidFill>
                          <a:latin typeface="UD デジタル 教科書体 NP-R" panose="02020400000000000000" pitchFamily="18" charset="-128"/>
                          <a:ea typeface="UD デジタル 教科書体 NP-R" panose="02020400000000000000" pitchFamily="18" charset="-128"/>
                        </a:rPr>
                        <a:t>チーム名</a:t>
                      </a:r>
                      <a:endParaRPr kumimoji="1" lang="en-US" altLang="ja-JP" sz="1400" b="0" dirty="0">
                        <a:solidFill>
                          <a:schemeClr val="tx1"/>
                        </a:solidFill>
                        <a:latin typeface="UD デジタル 教科書体 NP-R" panose="02020400000000000000" pitchFamily="18" charset="-128"/>
                        <a:ea typeface="UD デジタル 教科書体 NP-R" panose="02020400000000000000" pitchFamily="18" charset="-128"/>
                      </a:endParaRPr>
                    </a:p>
                    <a:p>
                      <a:pPr marL="0" marR="0" indent="0" algn="just" defTabSz="755934" rtl="0" eaLnBrk="1" fontAlgn="auto" latinLnBrk="0" hangingPunct="1">
                        <a:lnSpc>
                          <a:spcPts val="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400" b="0" dirty="0">
                        <a:solidFill>
                          <a:schemeClr val="tx1"/>
                        </a:solidFill>
                        <a:latin typeface="UD デジタル 教科書体 NP-R" panose="02020400000000000000" pitchFamily="18" charset="-128"/>
                        <a:ea typeface="UD デジタル 教科書体 NP-R" panose="02020400000000000000" pitchFamily="18" charset="-128"/>
                      </a:endParaRPr>
                    </a:p>
                    <a:p>
                      <a:pPr marL="0" marR="0" indent="0" algn="just" defTabSz="755934" rtl="0" eaLnBrk="1" fontAlgn="auto" latinLnBrk="0" hangingPunct="1">
                        <a:lnSpc>
                          <a:spcPts val="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400" b="0" dirty="0">
                        <a:solidFill>
                          <a:schemeClr val="tx1"/>
                        </a:solidFill>
                        <a:latin typeface="UD デジタル 教科書体 NP-R" panose="02020400000000000000" pitchFamily="18" charset="-128"/>
                        <a:ea typeface="UD デジタル 教科書体 NP-R" panose="02020400000000000000" pitchFamily="18" charset="-128"/>
                      </a:endParaRPr>
                    </a:p>
                    <a:p>
                      <a:pPr marL="0" marR="0" indent="0" algn="l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400" b="0" dirty="0">
                        <a:solidFill>
                          <a:schemeClr val="tx1"/>
                        </a:solidFill>
                        <a:latin typeface="UD デジタル 教科書体 NP-R" panose="02020400000000000000" pitchFamily="18" charset="-128"/>
                        <a:ea typeface="UD デジタル 教科書体 NP-R" panose="02020400000000000000" pitchFamily="18" charset="-128"/>
                      </a:endParaRPr>
                    </a:p>
                    <a:p>
                      <a:pPr marL="0" marR="0" indent="0" algn="l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400" b="0" dirty="0">
                          <a:solidFill>
                            <a:schemeClr val="tx1"/>
                          </a:solidFill>
                          <a:latin typeface="UD デジタル 教科書体 NP-R" panose="02020400000000000000" pitchFamily="18" charset="-128"/>
                          <a:ea typeface="UD デジタル 教科書体 NP-R" panose="02020400000000000000" pitchFamily="18" charset="-128"/>
                        </a:rPr>
                        <a:t>(</a:t>
                      </a:r>
                      <a:r>
                        <a:rPr kumimoji="1" lang="ja-JP" altLang="en-US" sz="1400" b="0" dirty="0">
                          <a:solidFill>
                            <a:schemeClr val="tx1"/>
                          </a:solidFill>
                          <a:latin typeface="UD デジタル 教科書体 NP-R" panose="02020400000000000000" pitchFamily="18" charset="-128"/>
                          <a:ea typeface="UD デジタル 教科書体 NP-R" panose="02020400000000000000" pitchFamily="18" charset="-128"/>
                        </a:rPr>
                        <a:t>　　　　　　　　</a:t>
                      </a:r>
                      <a:r>
                        <a:rPr kumimoji="1" lang="en-US" altLang="ja-JP" sz="1400" b="0" dirty="0">
                          <a:solidFill>
                            <a:schemeClr val="tx1"/>
                          </a:solidFill>
                          <a:latin typeface="UD デジタル 教科書体 NP-R" panose="02020400000000000000" pitchFamily="18" charset="-128"/>
                          <a:ea typeface="UD デジタル 教科書体 NP-R" panose="02020400000000000000" pitchFamily="18" charset="-128"/>
                        </a:rPr>
                        <a:t>)</a:t>
                      </a:r>
                      <a:r>
                        <a:rPr kumimoji="1" lang="en-US" altLang="ja-JP" sz="800" b="0" dirty="0">
                          <a:solidFill>
                            <a:schemeClr val="tx1"/>
                          </a:solidFill>
                          <a:latin typeface="UD デジタル 教科書体 NP-R" panose="02020400000000000000" pitchFamily="18" charset="-128"/>
                          <a:ea typeface="UD デジタル 教科書体 NP-R" panose="02020400000000000000" pitchFamily="18" charset="-128"/>
                        </a:rPr>
                        <a:t> </a:t>
                      </a:r>
                    </a:p>
                    <a:p>
                      <a:pPr algn="ctr"/>
                      <a:endParaRPr kumimoji="1" lang="ja-JP" altLang="en-US" sz="11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800" b="0" dirty="0">
                          <a:solidFill>
                            <a:schemeClr val="tx1"/>
                          </a:solidFill>
                          <a:latin typeface="UD デジタル 教科書体 NP-R" panose="02020400000000000000" pitchFamily="18" charset="-128"/>
                          <a:ea typeface="UD デジタル 教科書体 NP-R" panose="02020400000000000000" pitchFamily="18" charset="-128"/>
                        </a:rPr>
                        <a:t>NO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0" dirty="0">
                          <a:solidFill>
                            <a:schemeClr val="tx1"/>
                          </a:solidFill>
                          <a:latin typeface="UD デジタル 教科書体 NP-R" panose="02020400000000000000" pitchFamily="18" charset="-128"/>
                          <a:ea typeface="UD デジタル 教科書体 NP-R" panose="02020400000000000000" pitchFamily="18" charset="-128"/>
                        </a:rPr>
                        <a:t>参加者氏名</a:t>
                      </a:r>
                      <a:endParaRPr kumimoji="1" lang="en-US" altLang="ja-JP" sz="1400" b="0" dirty="0">
                        <a:solidFill>
                          <a:schemeClr val="tx1"/>
                        </a:solidFill>
                        <a:latin typeface="UD デジタル 教科書体 NP-R" panose="02020400000000000000" pitchFamily="18" charset="-128"/>
                        <a:ea typeface="UD デジタル 教科書体 NP-R" panose="02020400000000000000" pitchFamily="18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0" dirty="0">
                          <a:solidFill>
                            <a:schemeClr val="tx1"/>
                          </a:solidFill>
                          <a:latin typeface="UD デジタル 教科書体 NP-R" panose="02020400000000000000" pitchFamily="18" charset="-128"/>
                          <a:ea typeface="UD デジタル 教科書体 NP-R" panose="02020400000000000000" pitchFamily="18" charset="-128"/>
                        </a:rPr>
                        <a:t>年齢</a:t>
                      </a:r>
                      <a:endParaRPr kumimoji="1" lang="en-US" altLang="ja-JP" sz="1400" b="0" dirty="0">
                        <a:solidFill>
                          <a:schemeClr val="tx1"/>
                        </a:solidFill>
                        <a:latin typeface="UD デジタル 教科書体 NP-R" panose="02020400000000000000" pitchFamily="18" charset="-128"/>
                        <a:ea typeface="UD デジタル 教科書体 NP-R" panose="02020400000000000000" pitchFamily="18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400" b="0" dirty="0">
                          <a:solidFill>
                            <a:schemeClr val="tx1"/>
                          </a:solidFill>
                          <a:latin typeface="UD デジタル 教科書体 NP-R" panose="02020400000000000000" pitchFamily="18" charset="-128"/>
                          <a:ea typeface="UD デジタル 教科書体 NP-R" panose="02020400000000000000" pitchFamily="18" charset="-128"/>
                        </a:rPr>
                        <a:t>住所</a:t>
                      </a:r>
                      <a:endParaRPr kumimoji="1" lang="en-US" altLang="ja-JP" sz="1400" b="0" dirty="0">
                        <a:solidFill>
                          <a:schemeClr val="tx1"/>
                        </a:solidFill>
                        <a:latin typeface="UD デジタル 教科書体 NP-R" panose="02020400000000000000" pitchFamily="18" charset="-128"/>
                        <a:ea typeface="UD デジタル 教科書体 NP-R" panose="02020400000000000000" pitchFamily="18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0" dirty="0">
                          <a:solidFill>
                            <a:schemeClr val="tx1"/>
                          </a:solidFill>
                          <a:latin typeface="UD デジタル 教科書体 NP-R" panose="02020400000000000000" pitchFamily="18" charset="-128"/>
                          <a:ea typeface="UD デジタル 教科書体 NP-R" panose="02020400000000000000" pitchFamily="18" charset="-128"/>
                        </a:rPr>
                        <a:t>障がいの有無</a:t>
                      </a:r>
                      <a:endParaRPr kumimoji="1" lang="en-US" altLang="ja-JP" sz="1200" b="0" dirty="0">
                        <a:solidFill>
                          <a:schemeClr val="tx1"/>
                        </a:solidFill>
                        <a:latin typeface="UD デジタル 教科書体 NP-R" panose="02020400000000000000" pitchFamily="18" charset="-128"/>
                        <a:ea typeface="UD デジタル 教科書体 NP-R" panose="02020400000000000000" pitchFamily="18" charset="-128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5562152"/>
                  </a:ext>
                </a:extLst>
              </a:tr>
              <a:tr h="573701"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11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/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sz="11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r" defTabSz="755934" rtl="0" eaLnBrk="1" fontAlgn="auto" latinLnBrk="0" hangingPunct="1">
                        <a:lnSpc>
                          <a:spcPct val="3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dirty="0">
                          <a:solidFill>
                            <a:schemeClr val="tx1"/>
                          </a:solidFill>
                          <a:latin typeface="UD デジタル 教科書体 NP-R" panose="02020400000000000000" pitchFamily="18" charset="-128"/>
                          <a:ea typeface="UD デジタル 教科書体 NP-R" panose="02020400000000000000" pitchFamily="18" charset="-128"/>
                        </a:rPr>
                        <a:t>市･町･村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dirty="0">
                          <a:solidFill>
                            <a:schemeClr val="tx1"/>
                          </a:solidFill>
                          <a:latin typeface="UD デジタル 教科書体 NP-R" panose="02020400000000000000" pitchFamily="18" charset="-128"/>
                          <a:ea typeface="UD デジタル 教科書体 NP-R" panose="02020400000000000000" pitchFamily="18" charset="-128"/>
                        </a:rPr>
                        <a:t>あり･ なし</a:t>
                      </a:r>
                      <a:endParaRPr kumimoji="1" lang="ja-JP" altLang="en-US" sz="11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61414219"/>
                  </a:ext>
                </a:extLst>
              </a:tr>
              <a:tr h="599465">
                <a:tc rowSpan="2">
                  <a:txBody>
                    <a:bodyPr/>
                    <a:lstStyle/>
                    <a:p>
                      <a:pPr algn="l">
                        <a:lnSpc>
                          <a:spcPts val="500"/>
                        </a:lnSpc>
                      </a:pPr>
                      <a:r>
                        <a:rPr kumimoji="1" lang="ja-JP" altLang="en-US" sz="1400" dirty="0">
                          <a:latin typeface="UD デジタル 教科書体 NP-R" panose="02020400000000000000" pitchFamily="18" charset="-128"/>
                          <a:ea typeface="UD デジタル 教科書体 NP-R" panose="02020400000000000000" pitchFamily="18" charset="-128"/>
                        </a:rPr>
                        <a:t>代表者氏名</a:t>
                      </a:r>
                      <a:endParaRPr kumimoji="1" lang="en-US" altLang="ja-JP" sz="1400" dirty="0">
                        <a:latin typeface="UD デジタル 教科書体 NP-R" panose="02020400000000000000" pitchFamily="18" charset="-128"/>
                        <a:ea typeface="UD デジタル 教科書体 NP-R" panose="02020400000000000000" pitchFamily="18" charset="-128"/>
                      </a:endParaRPr>
                    </a:p>
                    <a:p>
                      <a:pPr algn="l">
                        <a:lnSpc>
                          <a:spcPts val="1400"/>
                        </a:lnSpc>
                      </a:pPr>
                      <a:endParaRPr kumimoji="1" lang="en-US" altLang="ja-JP" sz="1400" dirty="0">
                        <a:latin typeface="UD デジタル 教科書体 NP-R" panose="02020400000000000000" pitchFamily="18" charset="-128"/>
                        <a:ea typeface="UD デジタル 教科書体 NP-R" panose="02020400000000000000" pitchFamily="18" charset="-128"/>
                      </a:endParaRPr>
                    </a:p>
                    <a:p>
                      <a:pPr algn="l">
                        <a:lnSpc>
                          <a:spcPts val="1400"/>
                        </a:lnSpc>
                      </a:pPr>
                      <a:endParaRPr kumimoji="1" lang="en-US" altLang="ja-JP" sz="1400" dirty="0">
                        <a:latin typeface="UD デジタル 教科書体 NP-R" panose="02020400000000000000" pitchFamily="18" charset="-128"/>
                        <a:ea typeface="UD デジタル 教科書体 NP-R" panose="02020400000000000000" pitchFamily="18" charset="-128"/>
                      </a:endParaRPr>
                    </a:p>
                    <a:p>
                      <a:pPr algn="l">
                        <a:lnSpc>
                          <a:spcPts val="1680"/>
                        </a:lnSpc>
                      </a:pPr>
                      <a:r>
                        <a:rPr kumimoji="1" lang="ja-JP" altLang="en-US" sz="1400" dirty="0">
                          <a:latin typeface="UD デジタル 教科書体 NP-R" panose="02020400000000000000" pitchFamily="18" charset="-128"/>
                          <a:ea typeface="UD デジタル 教科書体 NP-R" panose="02020400000000000000" pitchFamily="18" charset="-128"/>
                        </a:rPr>
                        <a:t>連絡先</a:t>
                      </a:r>
                      <a:r>
                        <a:rPr kumimoji="1" lang="en-US" altLang="ja-JP" sz="1400" dirty="0">
                          <a:latin typeface="UD デジタル 教科書体 NP-R" panose="02020400000000000000" pitchFamily="18" charset="-128"/>
                          <a:ea typeface="UD デジタル 教科書体 NP-R" panose="02020400000000000000" pitchFamily="18" charset="-128"/>
                        </a:rPr>
                        <a:t>(TEL/FAX</a:t>
                      </a:r>
                      <a:r>
                        <a:rPr kumimoji="1" lang="ja-JP" altLang="en-US" sz="1400" dirty="0">
                          <a:latin typeface="UD デジタル 教科書体 NP-R" panose="02020400000000000000" pitchFamily="18" charset="-128"/>
                          <a:ea typeface="UD デジタル 教科書体 NP-R" panose="02020400000000000000" pitchFamily="18" charset="-128"/>
                        </a:rPr>
                        <a:t>）</a:t>
                      </a:r>
                      <a:endParaRPr kumimoji="1" lang="en-US" altLang="ja-JP" sz="1400" dirty="0">
                        <a:latin typeface="UD デジタル 教科書体 NP-R" panose="02020400000000000000" pitchFamily="18" charset="-128"/>
                        <a:ea typeface="UD デジタル 教科書体 NP-R" panose="02020400000000000000" pitchFamily="18" charset="-128"/>
                      </a:endParaRPr>
                    </a:p>
                    <a:p>
                      <a:pPr algn="ctr">
                        <a:lnSpc>
                          <a:spcPts val="1680"/>
                        </a:lnSpc>
                      </a:pPr>
                      <a:endParaRPr kumimoji="1" lang="ja-JP" altLang="en-US" sz="11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/>
                        <a:t>2</a:t>
                      </a:r>
                      <a:endParaRPr kumimoji="1" lang="ja-JP" altLang="en-US" sz="12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r" defTabSz="755934" rtl="0" eaLnBrk="1" fontAlgn="auto" latinLnBrk="0" hangingPunct="1">
                        <a:lnSpc>
                          <a:spcPct val="3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dirty="0">
                          <a:solidFill>
                            <a:schemeClr val="tx1"/>
                          </a:solidFill>
                          <a:latin typeface="UD デジタル 教科書体 NP-R" panose="02020400000000000000" pitchFamily="18" charset="-128"/>
                          <a:ea typeface="UD デジタル 教科書体 NP-R" panose="02020400000000000000" pitchFamily="18" charset="-128"/>
                        </a:rPr>
                        <a:t>市･町･村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dirty="0">
                          <a:solidFill>
                            <a:schemeClr val="tx1"/>
                          </a:solidFill>
                          <a:latin typeface="UD デジタル 教科書体 NP-R" panose="02020400000000000000" pitchFamily="18" charset="-128"/>
                          <a:ea typeface="UD デジタル 教科書体 NP-R" panose="02020400000000000000" pitchFamily="18" charset="-128"/>
                        </a:rPr>
                        <a:t>あり･ なし</a:t>
                      </a:r>
                      <a:endParaRPr kumimoji="1" lang="ja-JP" altLang="en-US" sz="11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24538286"/>
                  </a:ext>
                </a:extLst>
              </a:tr>
              <a:tr h="640365"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11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/>
                        <a:t>3</a:t>
                      </a:r>
                      <a:endParaRPr kumimoji="1" lang="ja-JP" altLang="en-US" sz="12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r" defTabSz="755934" rtl="0" eaLnBrk="1" fontAlgn="auto" latinLnBrk="0" hangingPunct="1">
                        <a:lnSpc>
                          <a:spcPct val="3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dirty="0">
                          <a:solidFill>
                            <a:schemeClr val="tx1"/>
                          </a:solidFill>
                          <a:latin typeface="UD デジタル 教科書体 NP-R" panose="02020400000000000000" pitchFamily="18" charset="-128"/>
                          <a:ea typeface="UD デジタル 教科書体 NP-R" panose="02020400000000000000" pitchFamily="18" charset="-128"/>
                        </a:rPr>
                        <a:t>市･町･村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755934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dirty="0">
                          <a:solidFill>
                            <a:schemeClr val="tx1"/>
                          </a:solidFill>
                          <a:latin typeface="UD デジタル 教科書体 NP-R" panose="02020400000000000000" pitchFamily="18" charset="-128"/>
                          <a:ea typeface="UD デジタル 教科書体 NP-R" panose="02020400000000000000" pitchFamily="18" charset="-128"/>
                        </a:rPr>
                        <a:t>あり･ なし</a:t>
                      </a:r>
                      <a:endParaRPr kumimoji="1" lang="ja-JP" altLang="en-US" sz="11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86389989"/>
                  </a:ext>
                </a:extLst>
              </a:tr>
            </a:tbl>
          </a:graphicData>
        </a:graphic>
      </p:graphicFrame>
      <p:grpSp>
        <p:nvGrpSpPr>
          <p:cNvPr id="9" name="グループ化 8"/>
          <p:cNvGrpSpPr/>
          <p:nvPr/>
        </p:nvGrpSpPr>
        <p:grpSpPr>
          <a:xfrm>
            <a:off x="145231" y="7561795"/>
            <a:ext cx="7249905" cy="182320"/>
            <a:chOff x="112919" y="8055311"/>
            <a:chExt cx="7249905" cy="182320"/>
          </a:xfrm>
        </p:grpSpPr>
        <p:sp>
          <p:nvSpPr>
            <p:cNvPr id="26" name="角丸四角形 25"/>
            <p:cNvSpPr/>
            <p:nvPr/>
          </p:nvSpPr>
          <p:spPr>
            <a:xfrm>
              <a:off x="3143066" y="8055311"/>
              <a:ext cx="1202062" cy="182320"/>
            </a:xfrm>
            <a:prstGeom prst="roundRect">
              <a:avLst>
                <a:gd name="adj" fmla="val 19533"/>
              </a:avLst>
            </a:prstGeom>
            <a:noFill/>
            <a:ln>
              <a:noFill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lIns="0" tIns="0" rIns="0" bIns="0" rtlCol="0" anchor="ctr"/>
            <a:lstStyle/>
            <a:p>
              <a:r>
                <a:rPr lang="ja-JP" altLang="en-US" sz="843" dirty="0"/>
                <a:t>✂　</a:t>
              </a:r>
              <a:r>
                <a:rPr lang="ja-JP" altLang="en-US" sz="1100" dirty="0">
                  <a:latin typeface="UD デジタル 教科書体 NP-R" panose="02020400000000000000" pitchFamily="18" charset="-128"/>
                  <a:ea typeface="UD デジタル 教科書体 NP-R" panose="02020400000000000000" pitchFamily="18" charset="-128"/>
                </a:rPr>
                <a:t>切り取り線</a:t>
              </a:r>
              <a:r>
                <a:rPr lang="ja-JP" altLang="en-US" sz="843" dirty="0">
                  <a:latin typeface="UD デジタル 教科書体 NP-R" panose="02020400000000000000" pitchFamily="18" charset="-128"/>
                  <a:ea typeface="UD デジタル 教科書体 NP-R" panose="02020400000000000000" pitchFamily="18" charset="-128"/>
                </a:rPr>
                <a:t>　</a:t>
              </a:r>
              <a:r>
                <a:rPr lang="ja-JP" altLang="en-US" sz="843" dirty="0"/>
                <a:t> ✂</a:t>
              </a:r>
              <a:endParaRPr lang="en-US" altLang="ja-JP" sz="843" dirty="0"/>
            </a:p>
          </p:txBody>
        </p:sp>
        <p:cxnSp>
          <p:nvCxnSpPr>
            <p:cNvPr id="27" name="直線コネクタ 26"/>
            <p:cNvCxnSpPr/>
            <p:nvPr/>
          </p:nvCxnSpPr>
          <p:spPr>
            <a:xfrm flipH="1" flipV="1">
              <a:off x="112919" y="8153255"/>
              <a:ext cx="2933701" cy="1"/>
            </a:xfrm>
            <a:prstGeom prst="line">
              <a:avLst/>
            </a:prstGeom>
            <a:ln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直線コネクタ 27"/>
            <p:cNvCxnSpPr/>
            <p:nvPr/>
          </p:nvCxnSpPr>
          <p:spPr>
            <a:xfrm flipH="1" flipV="1">
              <a:off x="4429123" y="8135597"/>
              <a:ext cx="2933701" cy="1"/>
            </a:xfrm>
            <a:prstGeom prst="line">
              <a:avLst/>
            </a:prstGeom>
            <a:ln>
              <a:solidFill>
                <a:schemeClr val="tx1"/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グループ化 17"/>
          <p:cNvGrpSpPr/>
          <p:nvPr/>
        </p:nvGrpSpPr>
        <p:grpSpPr>
          <a:xfrm>
            <a:off x="238125" y="256142"/>
            <a:ext cx="7094433" cy="1002567"/>
            <a:chOff x="-95250" y="639883"/>
            <a:chExt cx="7094433" cy="1002567"/>
          </a:xfrm>
        </p:grpSpPr>
        <p:sp>
          <p:nvSpPr>
            <p:cNvPr id="21" name="角丸四角形 20"/>
            <p:cNvSpPr/>
            <p:nvPr/>
          </p:nvSpPr>
          <p:spPr>
            <a:xfrm>
              <a:off x="-95250" y="639883"/>
              <a:ext cx="7094433" cy="956520"/>
            </a:xfrm>
            <a:prstGeom prst="roundRect">
              <a:avLst/>
            </a:prstGeom>
            <a:gradFill>
              <a:gsLst>
                <a:gs pos="96000">
                  <a:srgbClr val="00B050"/>
                </a:gs>
                <a:gs pos="0">
                  <a:srgbClr val="00B050"/>
                </a:gs>
                <a:gs pos="52000">
                  <a:schemeClr val="bg1"/>
                </a:gs>
              </a:gsLst>
              <a:lin ang="16200000" scaled="1"/>
            </a:gradFill>
            <a:ln w="19050">
              <a:noFill/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lIns="0" tIns="0" rIns="55165" bIns="0" rtlCol="0" anchor="t" anchorCtr="0">
              <a:normAutofit/>
            </a:bodyPr>
            <a:lstStyle/>
            <a:p>
              <a:pPr algn="ctr">
                <a:lnSpc>
                  <a:spcPct val="150000"/>
                </a:lnSpc>
              </a:pPr>
              <a:r>
                <a:rPr lang="ja-JP" altLang="en-US" sz="2000" b="1" dirty="0">
                  <a:solidFill>
                    <a:srgbClr val="001007"/>
                  </a:solidFill>
                  <a:latin typeface="UD デジタル 教科書体 NP-R" panose="02020400000000000000" pitchFamily="18" charset="-128"/>
                  <a:ea typeface="UD デジタル 教科書体 NP-R" panose="02020400000000000000" pitchFamily="18" charset="-128"/>
                </a:rPr>
                <a:t>  令和８年度　岐阜県福祉友愛アリーナ　</a:t>
              </a:r>
              <a:r>
                <a:rPr lang="ja-JP" altLang="en-US" sz="2400" b="1" dirty="0">
                  <a:solidFill>
                    <a:srgbClr val="001007"/>
                  </a:solidFill>
                  <a:latin typeface="UD デジタル 教科書体 NP-R" panose="02020400000000000000" pitchFamily="18" charset="-128"/>
                  <a:ea typeface="UD デジタル 教科書体 NP-R" panose="02020400000000000000" pitchFamily="18" charset="-128"/>
                </a:rPr>
                <a:t>モルック大会①</a:t>
              </a:r>
              <a:r>
                <a:rPr lang="ja-JP" altLang="en-US" sz="1200" b="1" dirty="0">
                  <a:solidFill>
                    <a:srgbClr val="001007"/>
                  </a:solidFill>
                  <a:latin typeface="UD デジタル 教科書体 NP-R" panose="02020400000000000000" pitchFamily="18" charset="-128"/>
                  <a:ea typeface="UD デジタル 教科書体 NP-R" panose="02020400000000000000" pitchFamily="18" charset="-128"/>
                </a:rPr>
                <a:t>　　　　</a:t>
              </a:r>
            </a:p>
          </p:txBody>
        </p:sp>
        <p:sp>
          <p:nvSpPr>
            <p:cNvPr id="23" name="角丸四角形 22"/>
            <p:cNvSpPr/>
            <p:nvPr/>
          </p:nvSpPr>
          <p:spPr>
            <a:xfrm>
              <a:off x="1042470" y="1211431"/>
              <a:ext cx="4989524" cy="431019"/>
            </a:xfrm>
            <a:prstGeom prst="roundRect">
              <a:avLst>
                <a:gd name="adj" fmla="val 7384"/>
              </a:avLst>
            </a:prstGeom>
            <a:noFill/>
            <a:ln w="19050">
              <a:noFill/>
              <a:prstDash val="solid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lIns="0" tIns="0" rIns="55165" bIns="0" rtlCol="0" anchor="ctr" anchorCtr="0">
              <a:noAutofit/>
            </a:bodyPr>
            <a:lstStyle/>
            <a:p>
              <a:r>
                <a:rPr lang="ja-JP" altLang="en-US" sz="2000" b="1" dirty="0">
                  <a:solidFill>
                    <a:srgbClr val="001007"/>
                  </a:solidFill>
                  <a:latin typeface="UD デジタル 教科書体 NP-R" panose="02020400000000000000" pitchFamily="18" charset="-128"/>
                  <a:ea typeface="UD デジタル 教科書体 NP-R" panose="02020400000000000000" pitchFamily="18" charset="-128"/>
                </a:rPr>
                <a:t>        開催日</a:t>
              </a:r>
              <a:r>
                <a:rPr lang="en-US" altLang="ja-JP" sz="2000" b="1" dirty="0">
                  <a:solidFill>
                    <a:srgbClr val="001007"/>
                  </a:solidFill>
                  <a:latin typeface="UD デジタル 教科書体 NP-R" panose="02020400000000000000" pitchFamily="18" charset="-128"/>
                  <a:ea typeface="UD デジタル 教科書体 NP-R" panose="02020400000000000000" pitchFamily="18" charset="-128"/>
                </a:rPr>
                <a:t>:</a:t>
              </a:r>
              <a:r>
                <a:rPr lang="ja-JP" altLang="en-US" sz="2000" b="1" dirty="0">
                  <a:solidFill>
                    <a:srgbClr val="001007"/>
                  </a:solidFill>
                  <a:latin typeface="UD デジタル 教科書体 NP-R" panose="02020400000000000000" pitchFamily="18" charset="-128"/>
                  <a:ea typeface="UD デジタル 教科書体 NP-R" panose="02020400000000000000" pitchFamily="18" charset="-128"/>
                </a:rPr>
                <a:t> 令和８年１０</a:t>
              </a:r>
              <a:r>
                <a:rPr lang="ja-JP" altLang="en-US" sz="2000" b="1" dirty="0">
                  <a:solidFill>
                    <a:schemeClr val="tx1"/>
                  </a:solidFill>
                  <a:latin typeface="UD デジタル 教科書体 NP-R" panose="02020400000000000000" pitchFamily="18" charset="-128"/>
                  <a:ea typeface="UD デジタル 教科書体 NP-R" panose="02020400000000000000" pitchFamily="18" charset="-128"/>
                </a:rPr>
                <a:t>月３１日（土）</a:t>
              </a:r>
              <a:endParaRPr lang="en-US" altLang="ja-JP" sz="2000" b="1" dirty="0">
                <a:solidFill>
                  <a:schemeClr val="tx1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endParaRPr>
            </a:p>
          </p:txBody>
        </p:sp>
      </p:grpSp>
      <p:sp>
        <p:nvSpPr>
          <p:cNvPr id="24" name="角丸四角形 23"/>
          <p:cNvSpPr/>
          <p:nvPr/>
        </p:nvSpPr>
        <p:spPr>
          <a:xfrm>
            <a:off x="313141" y="4214137"/>
            <a:ext cx="6926535" cy="866448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defTabSz="755934">
              <a:lnSpc>
                <a:spcPts val="1800"/>
              </a:lnSpc>
              <a:defRPr/>
            </a:pPr>
            <a:r>
              <a:rPr lang="ja-JP" altLang="en-US" sz="1400" dirty="0">
                <a:solidFill>
                  <a:schemeClr val="tx1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大会は</a:t>
            </a:r>
            <a:r>
              <a:rPr lang="en-US" altLang="ja-JP" sz="1400" dirty="0">
                <a:solidFill>
                  <a:schemeClr val="tx1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1</a:t>
            </a:r>
            <a:r>
              <a:rPr lang="ja-JP" altLang="en-US" sz="1400" dirty="0">
                <a:solidFill>
                  <a:schemeClr val="tx1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チーム３名でおこないます。申し込みはチーム、個人どちらでも可能です。個人参加の場合は、事務局でチーム調整します。</a:t>
            </a:r>
            <a:endParaRPr lang="en-US" altLang="ja-JP" sz="1400" dirty="0">
              <a:solidFill>
                <a:schemeClr val="tx1"/>
              </a:solidFill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  <a:p>
            <a:pPr defTabSz="755934">
              <a:lnSpc>
                <a:spcPts val="1800"/>
              </a:lnSpc>
              <a:defRPr/>
            </a:pPr>
            <a:r>
              <a:rPr lang="ja-JP" altLang="en-US" sz="1400" dirty="0">
                <a:solidFill>
                  <a:schemeClr val="tx1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＊白川町産の木材（ヒノキ）で作ったモルックを使用します。</a:t>
            </a:r>
            <a:endParaRPr lang="en-US" altLang="ja-JP" sz="1400" dirty="0">
              <a:solidFill>
                <a:schemeClr val="tx1"/>
              </a:solidFill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</p:txBody>
      </p:sp>
      <p:grpSp>
        <p:nvGrpSpPr>
          <p:cNvPr id="5" name="グループ化 4"/>
          <p:cNvGrpSpPr/>
          <p:nvPr/>
        </p:nvGrpSpPr>
        <p:grpSpPr>
          <a:xfrm>
            <a:off x="4661096" y="5642247"/>
            <a:ext cx="2734040" cy="1428746"/>
            <a:chOff x="4692873" y="5808397"/>
            <a:chExt cx="2734040" cy="1033807"/>
          </a:xfrm>
        </p:grpSpPr>
        <p:sp>
          <p:nvSpPr>
            <p:cNvPr id="16" name="角丸四角形 15"/>
            <p:cNvSpPr/>
            <p:nvPr/>
          </p:nvSpPr>
          <p:spPr>
            <a:xfrm>
              <a:off x="4753736" y="5808397"/>
              <a:ext cx="2673177" cy="1033807"/>
            </a:xfrm>
            <a:prstGeom prst="roundRect">
              <a:avLst/>
            </a:prstGeom>
            <a:noFill/>
            <a:ln w="38100">
              <a:solidFill>
                <a:srgbClr val="00B050"/>
              </a:solidFill>
              <a:prstDash val="sys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lIns="36000" tIns="36000" rIns="36000" bIns="36000" rtlCol="0" anchor="ctr">
              <a:noAutofit/>
            </a:bodyPr>
            <a:lstStyle/>
            <a:p>
              <a:pPr>
                <a:lnSpc>
                  <a:spcPct val="250000"/>
                </a:lnSpc>
              </a:pPr>
              <a:r>
                <a:rPr lang="ja-JP" altLang="en-US" sz="1200" b="1" dirty="0">
                  <a:solidFill>
                    <a:schemeClr val="tx1"/>
                  </a:solidFill>
                  <a:latin typeface="UD デジタル 教科書体 NP-R" panose="02020400000000000000" pitchFamily="18" charset="-128"/>
                  <a:ea typeface="UD デジタル 教科書体 NP-R" panose="02020400000000000000" pitchFamily="18" charset="-128"/>
                </a:rPr>
                <a:t>　　岐阜県福祉友愛アリーナ</a:t>
              </a:r>
              <a:endParaRPr lang="en-US" altLang="ja-JP" sz="1200" b="1" dirty="0">
                <a:solidFill>
                  <a:schemeClr val="tx1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endParaRPr>
            </a:p>
            <a:p>
              <a:pPr algn="ctr"/>
              <a:r>
                <a:rPr lang="ja-JP" altLang="en-US" sz="1200" b="1" dirty="0">
                  <a:solidFill>
                    <a:schemeClr val="tx1"/>
                  </a:solidFill>
                  <a:latin typeface="UD デジタル 教科書体 NP-R" panose="02020400000000000000" pitchFamily="18" charset="-128"/>
                  <a:ea typeface="UD デジタル 教科書体 NP-R" panose="02020400000000000000" pitchFamily="18" charset="-128"/>
                </a:rPr>
                <a:t>〒</a:t>
              </a:r>
              <a:r>
                <a:rPr lang="en-US" altLang="ja-JP" sz="1200" b="1" dirty="0">
                  <a:solidFill>
                    <a:schemeClr val="tx1"/>
                  </a:solidFill>
                  <a:latin typeface="UD デジタル 教科書体 NP-R" panose="02020400000000000000" pitchFamily="18" charset="-128"/>
                  <a:ea typeface="UD デジタル 教科書体 NP-R" panose="02020400000000000000" pitchFamily="18" charset="-128"/>
                </a:rPr>
                <a:t>502-0931</a:t>
              </a:r>
              <a:r>
                <a:rPr lang="ja-JP" altLang="en-US" sz="1200" b="1" dirty="0">
                  <a:solidFill>
                    <a:schemeClr val="tx1"/>
                  </a:solidFill>
                  <a:latin typeface="UD デジタル 教科書体 NP-R" panose="02020400000000000000" pitchFamily="18" charset="-128"/>
                  <a:ea typeface="UD デジタル 教科書体 NP-R" panose="02020400000000000000" pitchFamily="18" charset="-128"/>
                </a:rPr>
                <a:t>　岐阜市則武</a:t>
              </a:r>
              <a:r>
                <a:rPr lang="en-US" altLang="ja-JP" sz="1200" b="1" dirty="0">
                  <a:solidFill>
                    <a:schemeClr val="tx1"/>
                  </a:solidFill>
                  <a:latin typeface="UD デジタル 教科書体 NP-R" panose="02020400000000000000" pitchFamily="18" charset="-128"/>
                  <a:ea typeface="UD デジタル 教科書体 NP-R" panose="02020400000000000000" pitchFamily="18" charset="-128"/>
                </a:rPr>
                <a:t>1816-1</a:t>
              </a:r>
            </a:p>
            <a:p>
              <a:pPr algn="ctr"/>
              <a:r>
                <a:rPr lang="ja-JP" altLang="en-US" sz="1200" b="1" dirty="0">
                  <a:solidFill>
                    <a:schemeClr val="tx1"/>
                  </a:solidFill>
                  <a:latin typeface="UD デジタル 教科書体 NP-R" panose="02020400000000000000" pitchFamily="18" charset="-128"/>
                  <a:ea typeface="UD デジタル 教科書体 NP-R" panose="02020400000000000000" pitchFamily="18" charset="-128"/>
                </a:rPr>
                <a:t>　　</a:t>
              </a:r>
              <a:r>
                <a:rPr lang="en-US" altLang="ja-JP" sz="1200" b="1" dirty="0">
                  <a:solidFill>
                    <a:schemeClr val="tx1"/>
                  </a:solidFill>
                  <a:latin typeface="UD デジタル 教科書体 NP-R" panose="02020400000000000000" pitchFamily="18" charset="-128"/>
                  <a:ea typeface="UD デジタル 教科書体 NP-R" panose="02020400000000000000" pitchFamily="18" charset="-128"/>
                </a:rPr>
                <a:t>TEL</a:t>
              </a:r>
              <a:r>
                <a:rPr lang="ja-JP" altLang="en-US" sz="1200" b="1" dirty="0">
                  <a:solidFill>
                    <a:schemeClr val="tx1"/>
                  </a:solidFill>
                  <a:latin typeface="UD デジタル 教科書体 NP-R" panose="02020400000000000000" pitchFamily="18" charset="-128"/>
                  <a:ea typeface="UD デジタル 教科書体 NP-R" panose="02020400000000000000" pitchFamily="18" charset="-128"/>
                </a:rPr>
                <a:t>：</a:t>
              </a:r>
              <a:r>
                <a:rPr lang="en-US" altLang="ja-JP" sz="1200" b="1" dirty="0">
                  <a:solidFill>
                    <a:schemeClr val="tx1"/>
                  </a:solidFill>
                  <a:latin typeface="UD デジタル 教科書体 NP-R" panose="02020400000000000000" pitchFamily="18" charset="-128"/>
                  <a:ea typeface="UD デジタル 教科書体 NP-R" panose="02020400000000000000" pitchFamily="18" charset="-128"/>
                </a:rPr>
                <a:t>058-233-7500</a:t>
              </a:r>
            </a:p>
            <a:p>
              <a:pPr algn="ctr"/>
              <a:r>
                <a:rPr lang="ja-JP" altLang="en-US" sz="1200" b="1" dirty="0">
                  <a:solidFill>
                    <a:schemeClr val="tx1"/>
                  </a:solidFill>
                  <a:latin typeface="UD デジタル 教科書体 NP-R" panose="02020400000000000000" pitchFamily="18" charset="-128"/>
                  <a:ea typeface="UD デジタル 教科書体 NP-R" panose="02020400000000000000" pitchFamily="18" charset="-128"/>
                </a:rPr>
                <a:t>　　</a:t>
              </a:r>
              <a:r>
                <a:rPr lang="en-US" altLang="ja-JP" sz="1200" b="1" dirty="0">
                  <a:solidFill>
                    <a:schemeClr val="tx1"/>
                  </a:solidFill>
                  <a:latin typeface="UD デジタル 教科書体 NP-R" panose="02020400000000000000" pitchFamily="18" charset="-128"/>
                  <a:ea typeface="UD デジタル 教科書体 NP-R" panose="02020400000000000000" pitchFamily="18" charset="-128"/>
                </a:rPr>
                <a:t>FAX</a:t>
              </a:r>
              <a:r>
                <a:rPr lang="ja-JP" altLang="en-US" sz="1200" b="1" dirty="0">
                  <a:solidFill>
                    <a:schemeClr val="tx1"/>
                  </a:solidFill>
                  <a:latin typeface="UD デジタル 教科書体 NP-R" panose="02020400000000000000" pitchFamily="18" charset="-128"/>
                  <a:ea typeface="UD デジタル 教科書体 NP-R" panose="02020400000000000000" pitchFamily="18" charset="-128"/>
                </a:rPr>
                <a:t>：</a:t>
              </a:r>
              <a:r>
                <a:rPr lang="en-US" altLang="ja-JP" sz="1200" b="1" dirty="0">
                  <a:solidFill>
                    <a:schemeClr val="tx1"/>
                  </a:solidFill>
                  <a:latin typeface="UD デジタル 教科書体 NP-R" panose="02020400000000000000" pitchFamily="18" charset="-128"/>
                  <a:ea typeface="UD デジタル 教科書体 NP-R" panose="02020400000000000000" pitchFamily="18" charset="-128"/>
                </a:rPr>
                <a:t>058-233-7506</a:t>
              </a:r>
            </a:p>
            <a:p>
              <a:pPr algn="ctr"/>
              <a:r>
                <a:rPr lang="ja-JP" altLang="en-US" sz="1200" b="1" dirty="0">
                  <a:solidFill>
                    <a:schemeClr val="tx1"/>
                  </a:solidFill>
                  <a:latin typeface="UD デジタル 教科書体 NP-R" panose="02020400000000000000" pitchFamily="18" charset="-128"/>
                  <a:ea typeface="UD デジタル 教科書体 NP-R" panose="02020400000000000000" pitchFamily="18" charset="-128"/>
                </a:rPr>
                <a:t>　</a:t>
              </a:r>
              <a:r>
                <a:rPr lang="en-US" altLang="ja-JP" sz="1200" b="1" dirty="0">
                  <a:solidFill>
                    <a:schemeClr val="tx1"/>
                  </a:solidFill>
                  <a:latin typeface="UD デジタル 教科書体 NP-R" panose="02020400000000000000" pitchFamily="18" charset="-128"/>
                  <a:ea typeface="UD デジタル 教科書体 NP-R" panose="02020400000000000000" pitchFamily="18" charset="-128"/>
                </a:rPr>
                <a:t>E-mail</a:t>
              </a:r>
              <a:r>
                <a:rPr lang="ja-JP" altLang="en-US" sz="1200" b="1" dirty="0">
                  <a:solidFill>
                    <a:schemeClr val="tx1"/>
                  </a:solidFill>
                  <a:latin typeface="UD デジタル 教科書体 NP-R" panose="02020400000000000000" pitchFamily="18" charset="-128"/>
                  <a:ea typeface="UD デジタル 教科書体 NP-R" panose="02020400000000000000" pitchFamily="18" charset="-128"/>
                </a:rPr>
                <a:t>：</a:t>
              </a:r>
              <a:r>
                <a:rPr lang="en-US" altLang="ja-JP" sz="1200" b="1" dirty="0">
                  <a:solidFill>
                    <a:schemeClr val="tx1"/>
                  </a:solidFill>
                  <a:latin typeface="UD デジタル 教科書体 NP-R" panose="02020400000000000000" pitchFamily="18" charset="-128"/>
                  <a:ea typeface="UD デジタル 教科書体 NP-R" panose="02020400000000000000" pitchFamily="18" charset="-128"/>
                </a:rPr>
                <a:t>yuai-arena@gpsa.jp</a:t>
              </a:r>
            </a:p>
          </p:txBody>
        </p:sp>
        <p:sp>
          <p:nvSpPr>
            <p:cNvPr id="3" name="正方形/長方形 2"/>
            <p:cNvSpPr/>
            <p:nvPr/>
          </p:nvSpPr>
          <p:spPr>
            <a:xfrm>
              <a:off x="4692873" y="5840819"/>
              <a:ext cx="2673177" cy="155890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ctr" anchorCtr="1">
              <a:normAutofit/>
            </a:bodyPr>
            <a:lstStyle/>
            <a:p>
              <a:pPr algn="ctr"/>
              <a:r>
                <a:rPr lang="ja-JP" altLang="en-US" sz="1400" b="1" dirty="0">
                  <a:solidFill>
                    <a:schemeClr val="tx1"/>
                  </a:solidFill>
                  <a:latin typeface="UD デジタル 教科書体 NP-R" panose="02020400000000000000" pitchFamily="18" charset="-128"/>
                  <a:ea typeface="UD デジタル 教科書体 NP-R" panose="02020400000000000000" pitchFamily="18" charset="-128"/>
                </a:rPr>
                <a:t>＜お問い合わせ・申込先＞</a:t>
              </a:r>
              <a:endParaRPr kumimoji="1" lang="ja-JP" altLang="en-US" sz="1100" dirty="0"/>
            </a:p>
          </p:txBody>
        </p:sp>
      </p:grpSp>
      <p:sp>
        <p:nvSpPr>
          <p:cNvPr id="29" name="楕円 28"/>
          <p:cNvSpPr/>
          <p:nvPr/>
        </p:nvSpPr>
        <p:spPr>
          <a:xfrm>
            <a:off x="5628854" y="3156824"/>
            <a:ext cx="1766282" cy="977759"/>
          </a:xfrm>
          <a:prstGeom prst="ellipse">
            <a:avLst/>
          </a:prstGeom>
          <a:solidFill>
            <a:srgbClr val="00D05E"/>
          </a:solidFill>
          <a:ln w="28575" cmpd="dbl">
            <a:noFill/>
            <a:prstDash val="dash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36000" rIns="0" bIns="36000" rtlCol="0" anchor="t" anchorCtr="1"/>
          <a:lstStyle/>
          <a:p>
            <a:r>
              <a:rPr lang="ja-JP" altLang="en-US" sz="1600" b="1" dirty="0">
                <a:solidFill>
                  <a:schemeClr val="tx1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 どなたでも</a:t>
            </a:r>
            <a:endParaRPr lang="en-US" altLang="ja-JP" sz="1600" b="1" dirty="0">
              <a:solidFill>
                <a:schemeClr val="tx1"/>
              </a:solidFill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  <a:p>
            <a:r>
              <a:rPr lang="ja-JP" altLang="en-US" sz="1600" b="1" dirty="0">
                <a:solidFill>
                  <a:schemeClr val="tx1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参加できます</a:t>
            </a:r>
            <a:endParaRPr lang="en-US" altLang="ja-JP" sz="1600" b="1" dirty="0">
              <a:solidFill>
                <a:schemeClr val="tx1"/>
              </a:solidFill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  <a:p>
            <a:r>
              <a:rPr lang="ja-JP" altLang="en-US" sz="1600" b="1" dirty="0">
                <a:solidFill>
                  <a:schemeClr val="tx1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 参加は無料</a:t>
            </a:r>
            <a:endParaRPr lang="ja-JP" altLang="en-US" sz="1600" dirty="0">
              <a:solidFill>
                <a:schemeClr val="tx1"/>
              </a:solidFill>
              <a:latin typeface="UD デジタル 教科書体 NP-R" panose="02020400000000000000" pitchFamily="18" charset="-128"/>
              <a:ea typeface="UD デジタル 教科書体 NP-R" panose="02020400000000000000" pitchFamily="18" charset="-128"/>
            </a:endParaRPr>
          </a:p>
          <a:p>
            <a:endParaRPr lang="ja-JP" altLang="en-US" sz="1073" b="1" dirty="0">
              <a:solidFill>
                <a:schemeClr val="tx1"/>
              </a:solidFill>
              <a:latin typeface="ＭＳ ゴシック" panose="020B0609070205080204" pitchFamily="49" charset="-128"/>
              <a:ea typeface="ＭＳ ゴシック" panose="020B0609070205080204" pitchFamily="49" charset="-128"/>
            </a:endParaRPr>
          </a:p>
        </p:txBody>
      </p:sp>
      <p:pic>
        <p:nvPicPr>
          <p:cNvPr id="31" name="図 30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4017" b="96617" l="3727" r="95186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2348" y="1223816"/>
            <a:ext cx="1230041" cy="1355146"/>
          </a:xfrm>
          <a:prstGeom prst="rect">
            <a:avLst/>
          </a:prstGeom>
        </p:spPr>
      </p:pic>
      <p:sp>
        <p:nvSpPr>
          <p:cNvPr id="2" name="角丸四角形 22">
            <a:extLst>
              <a:ext uri="{FF2B5EF4-FFF2-40B4-BE49-F238E27FC236}">
                <a16:creationId xmlns:a16="http://schemas.microsoft.com/office/drawing/2014/main" id="{33CA8653-D0FB-BA59-91DE-74725C66D084}"/>
              </a:ext>
            </a:extLst>
          </p:cNvPr>
          <p:cNvSpPr/>
          <p:nvPr/>
        </p:nvSpPr>
        <p:spPr>
          <a:xfrm>
            <a:off x="2002433" y="1380298"/>
            <a:ext cx="4112618" cy="390797"/>
          </a:xfrm>
          <a:prstGeom prst="roundRect">
            <a:avLst>
              <a:gd name="adj" fmla="val 0"/>
            </a:avLst>
          </a:prstGeom>
          <a:noFill/>
          <a:ln w="19050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55165" bIns="0" rtlCol="0" anchor="ctr" anchorCtr="0">
            <a:noAutofit/>
          </a:bodyPr>
          <a:lstStyle/>
          <a:p>
            <a:pPr>
              <a:lnSpc>
                <a:spcPct val="200000"/>
              </a:lnSpc>
            </a:pPr>
            <a:r>
              <a:rPr lang="ja-JP" altLang="en-US" sz="1900" b="1" dirty="0">
                <a:solidFill>
                  <a:srgbClr val="001007"/>
                </a:solidFill>
                <a:latin typeface="UD デジタル 教科書体 NP-R" panose="02020400000000000000" pitchFamily="18" charset="-128"/>
                <a:ea typeface="UD デジタル 教科書体 NP-R" panose="02020400000000000000" pitchFamily="18" charset="-128"/>
              </a:rPr>
              <a:t>時  間：１３時３０分～１５時３０分　</a:t>
            </a:r>
          </a:p>
        </p:txBody>
      </p:sp>
    </p:spTree>
    <p:extLst>
      <p:ext uri="{BB962C8B-B14F-4D97-AF65-F5344CB8AC3E}">
        <p14:creationId xmlns:p14="http://schemas.microsoft.com/office/powerpoint/2010/main" val="38921966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7195</TotalTime>
  <Words>360</Words>
  <Application>Microsoft Office PowerPoint</Application>
  <PresentationFormat>ユーザー設定</PresentationFormat>
  <Paragraphs>55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ＭＳ ゴシック</vt:lpstr>
      <vt:lpstr>UD デジタル 教科書体 NP-R</vt:lpstr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arena</dc:creator>
  <cp:lastModifiedBy>arena01</cp:lastModifiedBy>
  <cp:revision>431</cp:revision>
  <cp:lastPrinted>2026-05-18T07:26:12Z</cp:lastPrinted>
  <dcterms:created xsi:type="dcterms:W3CDTF">2020-01-25T12:13:13Z</dcterms:created>
  <dcterms:modified xsi:type="dcterms:W3CDTF">2026-05-18T07:30:50Z</dcterms:modified>
</cp:coreProperties>
</file>